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theme/themeOverride6.xml" ContentType="application/vnd.openxmlformats-officedocument.themeOverride+xml"/>
  <Override PartName="/ppt/notesSlides/notesSlide11.xml" ContentType="application/vnd.openxmlformats-officedocument.presentationml.notesSlide+xml"/>
  <Override PartName="/ppt/theme/themeOverride7.xml" ContentType="application/vnd.openxmlformats-officedocument.themeOverride+xml"/>
  <Override PartName="/ppt/notesSlides/notesSlide12.xml" ContentType="application/vnd.openxmlformats-officedocument.presentationml.notesSlide+xml"/>
  <Override PartName="/ppt/theme/themeOverride8.xml" ContentType="application/vnd.openxmlformats-officedocument.themeOverr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theme/themeOverride1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3.xml" ContentType="application/vnd.openxmlformats-officedocument.themeOverride+xml"/>
  <Override PartName="/ppt/notesSlides/notesSlide28.xml" ContentType="application/vnd.openxmlformats-officedocument.presentationml.notesSlide+xml"/>
  <Override PartName="/ppt/theme/themeOverride14.xml" ContentType="application/vnd.openxmlformats-officedocument.themeOverride+xml"/>
  <Override PartName="/ppt/notesSlides/notesSlide29.xml" ContentType="application/vnd.openxmlformats-officedocument.presentationml.notesSlide+xml"/>
  <Override PartName="/ppt/theme/themeOverride15.xml" ContentType="application/vnd.openxmlformats-officedocument.themeOverride+xml"/>
  <Override PartName="/ppt/notesSlides/notesSlide30.xml" ContentType="application/vnd.openxmlformats-officedocument.presentationml.notesSlide+xml"/>
  <Override PartName="/ppt/theme/themeOverride16.xml" ContentType="application/vnd.openxmlformats-officedocument.themeOverride+xml"/>
  <Override PartName="/ppt/notesSlides/notesSlide31.xml" ContentType="application/vnd.openxmlformats-officedocument.presentationml.notesSl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theme/themeOverride19.xml" ContentType="application/vnd.openxmlformats-officedocument.themeOverride+xml"/>
  <Override PartName="/ppt/notesSlides/notesSlide34.xml" ContentType="application/vnd.openxmlformats-officedocument.presentationml.notesSlide+xml"/>
  <Override PartName="/ppt/theme/themeOverride20.xml" ContentType="application/vnd.openxmlformats-officedocument.themeOverride+xml"/>
  <Override PartName="/ppt/notesSlides/notesSlide35.xml" ContentType="application/vnd.openxmlformats-officedocument.presentationml.notesSlide+xml"/>
  <Override PartName="/ppt/theme/themeOverride21.xml" ContentType="application/vnd.openxmlformats-officedocument.themeOverride+xml"/>
  <Override PartName="/ppt/notesSlides/notesSlide36.xml" ContentType="application/vnd.openxmlformats-officedocument.presentationml.notesSlide+xml"/>
  <Override PartName="/ppt/theme/themeOverride22.xml" ContentType="application/vnd.openxmlformats-officedocument.themeOverride+xml"/>
  <Override PartName="/ppt/notesSlides/notesSlide37.xml" ContentType="application/vnd.openxmlformats-officedocument.presentationml.notesSlide+xml"/>
  <Override PartName="/ppt/theme/themeOverride23.xml" ContentType="application/vnd.openxmlformats-officedocument.themeOverride+xml"/>
  <Override PartName="/ppt/notesSlides/notesSlide38.xml" ContentType="application/vnd.openxmlformats-officedocument.presentationml.notesSlide+xml"/>
  <Override PartName="/ppt/theme/themeOverride24.xml" ContentType="application/vnd.openxmlformats-officedocument.themeOverride+xml"/>
  <Override PartName="/ppt/notesSlides/notesSlide39.xml" ContentType="application/vnd.openxmlformats-officedocument.presentationml.notesSlide+xml"/>
  <Override PartName="/ppt/theme/themeOverride25.xml" ContentType="application/vnd.openxmlformats-officedocument.themeOverride+xml"/>
  <Override PartName="/ppt/notesSlides/notesSlide40.xml" ContentType="application/vnd.openxmlformats-officedocument.presentationml.notesSlide+xml"/>
  <Override PartName="/ppt/theme/themeOverride26.xml" ContentType="application/vnd.openxmlformats-officedocument.themeOverr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7.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handoutMasterIdLst>
    <p:handoutMasterId r:id="rId51"/>
  </p:handoutMasterIdLst>
  <p:sldIdLst>
    <p:sldId id="557" r:id="rId2"/>
    <p:sldId id="513" r:id="rId3"/>
    <p:sldId id="556" r:id="rId4"/>
    <p:sldId id="607" r:id="rId5"/>
    <p:sldId id="335" r:id="rId6"/>
    <p:sldId id="380" r:id="rId7"/>
    <p:sldId id="336" r:id="rId8"/>
    <p:sldId id="341" r:id="rId9"/>
    <p:sldId id="343" r:id="rId10"/>
    <p:sldId id="344" r:id="rId11"/>
    <p:sldId id="345" r:id="rId12"/>
    <p:sldId id="406" r:id="rId13"/>
    <p:sldId id="354" r:id="rId14"/>
    <p:sldId id="346" r:id="rId15"/>
    <p:sldId id="348" r:id="rId16"/>
    <p:sldId id="450" r:id="rId17"/>
    <p:sldId id="405" r:id="rId18"/>
    <p:sldId id="349" r:id="rId19"/>
    <p:sldId id="421" r:id="rId20"/>
    <p:sldId id="559" r:id="rId21"/>
    <p:sldId id="337" r:id="rId22"/>
    <p:sldId id="394" r:id="rId23"/>
    <p:sldId id="404" r:id="rId24"/>
    <p:sldId id="402" r:id="rId25"/>
    <p:sldId id="395" r:id="rId26"/>
    <p:sldId id="396" r:id="rId27"/>
    <p:sldId id="353" r:id="rId28"/>
    <p:sldId id="397" r:id="rId29"/>
    <p:sldId id="401" r:id="rId30"/>
    <p:sldId id="398" r:id="rId31"/>
    <p:sldId id="399" r:id="rId32"/>
    <p:sldId id="400" r:id="rId33"/>
    <p:sldId id="369" r:id="rId34"/>
    <p:sldId id="408" r:id="rId35"/>
    <p:sldId id="409" r:id="rId36"/>
    <p:sldId id="410" r:id="rId37"/>
    <p:sldId id="412" r:id="rId38"/>
    <p:sldId id="411" r:id="rId39"/>
    <p:sldId id="413" r:id="rId40"/>
    <p:sldId id="414" r:id="rId41"/>
    <p:sldId id="415" r:id="rId42"/>
    <p:sldId id="417" r:id="rId43"/>
    <p:sldId id="420" r:id="rId44"/>
    <p:sldId id="418" r:id="rId45"/>
    <p:sldId id="416" r:id="rId46"/>
    <p:sldId id="419" r:id="rId47"/>
    <p:sldId id="403" r:id="rId48"/>
    <p:sldId id="605"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162BAA"/>
    <a:srgbClr val="FF5050"/>
    <a:srgbClr val="F6910A"/>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3494" autoAdjust="0"/>
  </p:normalViewPr>
  <p:slideViewPr>
    <p:cSldViewPr>
      <p:cViewPr varScale="1">
        <p:scale>
          <a:sx n="83" d="100"/>
          <a:sy n="83" d="100"/>
        </p:scale>
        <p:origin x="1880" y="56"/>
      </p:cViewPr>
      <p:guideLst>
        <p:guide orient="horz" pos="2125"/>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CN"/>
              <a:t>论文发表数量</a:t>
            </a:r>
          </a:p>
        </c:rich>
      </c:tx>
      <c:overlay val="0"/>
      <c:spPr>
        <a:noFill/>
        <a:ln>
          <a:noFill/>
        </a:ln>
        <a:effectLst/>
      </c:spPr>
      <c:txPr>
        <a:bodyPr rot="0" spcFirstLastPara="1" vertOverflow="ellipsis" vert="horz" wrap="square" anchor="ctr" anchorCtr="1"/>
        <a:lstStyle/>
        <a:p>
          <a:pPr>
            <a:defRPr lang="zh-CN"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manualLayout>
          <c:layoutTarget val="inner"/>
          <c:xMode val="edge"/>
          <c:yMode val="edge"/>
          <c:x val="6.9547340743815994E-2"/>
          <c:y val="9.4229673405463898E-2"/>
          <c:w val="0.91807586681401898"/>
          <c:h val="0.71447213750443495"/>
        </c:manualLayout>
      </c:layout>
      <c:lineChart>
        <c:grouping val="standard"/>
        <c:varyColors val="0"/>
        <c:ser>
          <c:idx val="0"/>
          <c:order val="0"/>
          <c:tx>
            <c:strRef>
              <c:f>Sheet1!$B$7</c:f>
              <c:strCache>
                <c:ptCount val="1"/>
                <c:pt idx="0">
                  <c:v>数量</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Sheet1!$A$8:$A$29</c:f>
              <c:numCache>
                <c:formatCode>General</c:formatCode>
                <c:ptCount val="22"/>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numCache>
            </c:numRef>
          </c:cat>
          <c:val>
            <c:numRef>
              <c:f>Sheet1!$B$8:$B$29</c:f>
              <c:numCache>
                <c:formatCode>General</c:formatCode>
                <c:ptCount val="22"/>
                <c:pt idx="0">
                  <c:v>947</c:v>
                </c:pt>
                <c:pt idx="1">
                  <c:v>828</c:v>
                </c:pt>
                <c:pt idx="2">
                  <c:v>1477</c:v>
                </c:pt>
                <c:pt idx="3">
                  <c:v>2036</c:v>
                </c:pt>
                <c:pt idx="4">
                  <c:v>2307</c:v>
                </c:pt>
                <c:pt idx="5">
                  <c:v>2683</c:v>
                </c:pt>
                <c:pt idx="6">
                  <c:v>2625</c:v>
                </c:pt>
                <c:pt idx="7">
                  <c:v>2830</c:v>
                </c:pt>
                <c:pt idx="8">
                  <c:v>3163</c:v>
                </c:pt>
                <c:pt idx="9">
                  <c:v>3427</c:v>
                </c:pt>
                <c:pt idx="10">
                  <c:v>2730</c:v>
                </c:pt>
                <c:pt idx="11">
                  <c:v>2632</c:v>
                </c:pt>
                <c:pt idx="12">
                  <c:v>3009</c:v>
                </c:pt>
                <c:pt idx="13">
                  <c:v>3207</c:v>
                </c:pt>
                <c:pt idx="14">
                  <c:v>3515</c:v>
                </c:pt>
                <c:pt idx="15">
                  <c:v>3982</c:v>
                </c:pt>
                <c:pt idx="16">
                  <c:v>3965</c:v>
                </c:pt>
                <c:pt idx="17">
                  <c:v>4376</c:v>
                </c:pt>
                <c:pt idx="18">
                  <c:v>4687</c:v>
                </c:pt>
                <c:pt idx="19">
                  <c:v>5424</c:v>
                </c:pt>
                <c:pt idx="20">
                  <c:v>5000</c:v>
                </c:pt>
                <c:pt idx="21">
                  <c:v>3708</c:v>
                </c:pt>
              </c:numCache>
            </c:numRef>
          </c:val>
          <c:smooth val="0"/>
          <c:extLst>
            <c:ext xmlns:c16="http://schemas.microsoft.com/office/drawing/2014/chart" uri="{C3380CC4-5D6E-409C-BE32-E72D297353CC}">
              <c16:uniqueId val="{00000000-65B2-874F-A680-ED33FC258E26}"/>
            </c:ext>
          </c:extLst>
        </c:ser>
        <c:dLbls>
          <c:showLegendKey val="0"/>
          <c:showVal val="0"/>
          <c:showCatName val="0"/>
          <c:showSerName val="0"/>
          <c:showPercent val="0"/>
          <c:showBubbleSize val="0"/>
        </c:dLbls>
        <c:smooth val="0"/>
        <c:axId val="963879328"/>
        <c:axId val="963886816"/>
      </c:lineChart>
      <c:catAx>
        <c:axId val="96387932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lang="zh-CN" sz="1100" b="0" i="0" u="none" strike="noStrike" kern="1200" baseline="0">
                <a:solidFill>
                  <a:schemeClr val="lt1">
                    <a:lumMod val="85000"/>
                  </a:schemeClr>
                </a:solidFill>
                <a:latin typeface="+mn-lt"/>
                <a:ea typeface="+mn-ea"/>
                <a:cs typeface="+mn-cs"/>
              </a:defRPr>
            </a:pPr>
            <a:endParaRPr lang="zh-CN"/>
          </a:p>
        </c:txPr>
        <c:crossAx val="963886816"/>
        <c:crosses val="autoZero"/>
        <c:auto val="1"/>
        <c:lblAlgn val="ctr"/>
        <c:lblOffset val="100"/>
        <c:noMultiLvlLbl val="0"/>
      </c:catAx>
      <c:valAx>
        <c:axId val="96388681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chemeClr val="lt1">
                    <a:lumMod val="85000"/>
                  </a:schemeClr>
                </a:solidFill>
                <a:latin typeface="+mn-lt"/>
                <a:ea typeface="+mn-ea"/>
                <a:cs typeface="+mn-cs"/>
              </a:defRPr>
            </a:pPr>
            <a:endParaRPr lang="zh-CN"/>
          </a:p>
        </c:txPr>
        <c:crossAx val="963879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600" b="0" i="0" u="none" strike="noStrike" kern="1200" baseline="0">
              <a:solidFill>
                <a:schemeClr val="lt1">
                  <a:lumMod val="85000"/>
                </a:schemeClr>
              </a:solidFill>
              <a:latin typeface="+mn-lt"/>
              <a:ea typeface="+mn-ea"/>
              <a:cs typeface="+mn-cs"/>
            </a:defRPr>
          </a:pPr>
          <a:endParaRPr lang="zh-C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872C1-B686-4F9C-9B22-5B3AC7C99B63}" type="datetimeFigureOut">
              <a:rPr lang="zh-CN" altLang="en-US" smtClean="0"/>
              <a:t>2024/2/22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6D34C-37C6-4C5A-9A8F-DCE0E436F88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06D34C-37C6-4C5A-9A8F-DCE0E436F88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推荐书名</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chemeClr val="tx1">
                    <a:lumMod val="95000"/>
                    <a:lumOff val="5000"/>
                  </a:schemeClr>
                </a:solidFill>
                <a:latin typeface="微软雅黑" panose="020B0503020204020204" pitchFamily="34" charset="-122"/>
                <a:ea typeface="微软雅黑" panose="020B0503020204020204" pitchFamily="34" charset="-122"/>
              </a:rPr>
              <a:t>Diffusion</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b="1" i="0" u="none" strike="noStrike" dirty="0">
                <a:solidFill>
                  <a:srgbClr val="444444"/>
                </a:solidFill>
                <a:effectLst/>
                <a:latin typeface="system-ui"/>
              </a:rPr>
              <a:t>扩散作用</a:t>
            </a:r>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patrol </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 巡逻</a:t>
            </a:r>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问题，常见的</a:t>
            </a:r>
            <a:r>
              <a:rPr lang="en-US" altLang="zh-CN" dirty="0"/>
              <a:t>x</a:t>
            </a:r>
          </a:p>
        </p:txBody>
      </p:sp>
      <p:sp>
        <p:nvSpPr>
          <p:cNvPr id="4" name="灯片编号占位符 3"/>
          <p:cNvSpPr>
            <a:spLocks noGrp="1"/>
          </p:cNvSpPr>
          <p:nvPr>
            <p:ph type="sldNum" sz="quarter" idx="10"/>
          </p:nvPr>
        </p:nvSpPr>
        <p:spPr/>
        <p:txBody>
          <a:bodyPr/>
          <a:lstStyle/>
          <a:p>
            <a:fld id="{8306D34C-37C6-4C5A-9A8F-DCE0E436F888}" type="slidenum">
              <a:rPr lang="zh-CN" altLang="en-US" smtClean="0"/>
              <a:t>6</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社交网络：微博小红书知乎</a:t>
            </a:r>
            <a:r>
              <a:rPr lang="en-US" altLang="zh-CN" dirty="0"/>
              <a:t>B</a:t>
            </a:r>
            <a:r>
              <a:rPr lang="zh-CN" altLang="en-US" dirty="0"/>
              <a:t>站</a:t>
            </a:r>
            <a:endParaRPr lang="en-US" altLang="zh-CN" dirty="0"/>
          </a:p>
          <a:p>
            <a:r>
              <a:rPr lang="zh-CN" altLang="en-US" dirty="0"/>
              <a:t>游戏：网游：在线实时互动</a:t>
            </a:r>
            <a:endParaRPr lang="en-US" altLang="zh-CN" dirty="0"/>
          </a:p>
          <a:p>
            <a:r>
              <a:rPr lang="zh-CN" altLang="en-US" dirty="0"/>
              <a:t>智能机器人</a:t>
            </a:r>
            <a:endParaRPr lang="en-US" altLang="zh-CN" dirty="0"/>
          </a:p>
          <a:p>
            <a:r>
              <a:rPr lang="zh-CN" altLang="en-US" dirty="0"/>
              <a:t>交通控制</a:t>
            </a:r>
            <a:endParaRPr lang="en-US" altLang="zh-CN" dirty="0"/>
          </a:p>
        </p:txBody>
      </p:sp>
      <p:sp>
        <p:nvSpPr>
          <p:cNvPr id="4" name="灯片编号占位符 3"/>
          <p:cNvSpPr>
            <a:spLocks noGrp="1"/>
          </p:cNvSpPr>
          <p:nvPr>
            <p:ph type="sldNum" sz="quarter" idx="5"/>
          </p:nvPr>
        </p:nvSpPr>
        <p:spPr/>
        <p:txBody>
          <a:bodyPr/>
          <a:lstStyle/>
          <a:p>
            <a:fld id="{8306D34C-37C6-4C5A-9A8F-DCE0E436F888}" type="slidenum">
              <a:rPr lang="zh-CN" altLang="en-US" smtClean="0"/>
              <a:t>48</a:t>
            </a:fld>
            <a:endParaRPr lang="zh-CN" altLang="en-US"/>
          </a:p>
        </p:txBody>
      </p:sp>
    </p:spTree>
    <p:extLst>
      <p:ext uri="{BB962C8B-B14F-4D97-AF65-F5344CB8AC3E}">
        <p14:creationId xmlns:p14="http://schemas.microsoft.com/office/powerpoint/2010/main" val="3629021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0"/>
            <a:lum/>
            <a:extLst>
              <a:ext uri="{28A0092B-C50C-407E-A947-70E740481C1C}">
                <a14:useLocalDpi xmlns:a14="http://schemas.microsoft.com/office/drawing/2010/main" val="0"/>
              </a:ext>
            </a:extLst>
          </a:blip>
          <a:srcRect/>
          <a:stretch>
            <a:fillRect l="-3738" t="1" r="-2950" b="-10767"/>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2024/2/22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44.emf"/><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18.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25.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27.xml"/><Relationship Id="rId5" Type="http://schemas.openxmlformats.org/officeDocument/2006/relationships/hyperlink" Target="http://playerstage.sourceforge.net/index.php?src=gazebo" TargetMode="External"/><Relationship Id="rId4" Type="http://schemas.openxmlformats.org/officeDocument/2006/relationships/hyperlink" Target="http://playerstage.sourceforge.net/index.php?src=stage"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0" y="1182864"/>
            <a:ext cx="9173038" cy="1846585"/>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749681" y="1766067"/>
            <a:ext cx="7644638" cy="852805"/>
          </a:xfrm>
          <a:prstGeom prst="rect">
            <a:avLst/>
          </a:prstGeom>
          <a:noFill/>
        </p:spPr>
        <p:txBody>
          <a:bodyPr wrap="square" rtlCol="0">
            <a:spAutoFit/>
          </a:bodyPr>
          <a:lstStyle/>
          <a:p>
            <a:pPr algn="ctr"/>
            <a:r>
              <a:rPr lang="zh-CN" altLang="en-US" sz="4950" b="1" dirty="0">
                <a:solidFill>
                  <a:schemeClr val="bg1"/>
                </a:solidFill>
              </a:rPr>
              <a:t>多智能体系统</a:t>
            </a:r>
          </a:p>
        </p:txBody>
      </p:sp>
      <p:cxnSp>
        <p:nvCxnSpPr>
          <p:cNvPr id="8" name="直接连接符 7"/>
          <p:cNvCxnSpPr/>
          <p:nvPr/>
        </p:nvCxnSpPr>
        <p:spPr>
          <a:xfrm flipV="1">
            <a:off x="1225579" y="3637022"/>
            <a:ext cx="6658789" cy="800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6087" t="6184" r="6353" b="6254"/>
          <a:stretch>
            <a:fillRect/>
          </a:stretch>
        </p:blipFill>
        <p:spPr>
          <a:xfrm>
            <a:off x="8117632" y="1929706"/>
            <a:ext cx="936104" cy="936104"/>
          </a:xfrm>
          <a:prstGeom prst="ellipse">
            <a:avLst/>
          </a:prstGeom>
        </p:spPr>
      </p:pic>
      <p:sp>
        <p:nvSpPr>
          <p:cNvPr id="2" name="文本框 1"/>
          <p:cNvSpPr txBox="1"/>
          <p:nvPr/>
        </p:nvSpPr>
        <p:spPr>
          <a:xfrm>
            <a:off x="2915920" y="5013325"/>
            <a:ext cx="5913755" cy="1076325"/>
          </a:xfrm>
          <a:prstGeom prst="rect">
            <a:avLst/>
          </a:prstGeom>
          <a:solidFill>
            <a:srgbClr val="000000"/>
          </a:solidFill>
        </p:spPr>
        <p:txBody>
          <a:bodyPr wrap="square" rtlCol="0">
            <a:spAutoFit/>
          </a:bodyPr>
          <a:lstStyle/>
          <a:p>
            <a:r>
              <a:rPr lang="zh-CN" altLang="en-US" sz="3200" dirty="0">
                <a:solidFill>
                  <a:schemeClr val="bg1"/>
                </a:solidFill>
              </a:rPr>
              <a:t>白如帆 计算机科学与工程学院</a:t>
            </a:r>
            <a:r>
              <a:rPr lang="en-US" altLang="zh-CN" sz="3200" dirty="0">
                <a:solidFill>
                  <a:schemeClr val="bg1"/>
                </a:solidFill>
              </a:rPr>
              <a:t>  rfbai@seu.edu.cn</a:t>
            </a:r>
          </a:p>
        </p:txBody>
      </p:sp>
      <p:pic>
        <p:nvPicPr>
          <p:cNvPr id="5" name="图片 4" descr="QR 代码&#10;&#10;描述已自动生成">
            <a:extLst>
              <a:ext uri="{FF2B5EF4-FFF2-40B4-BE49-F238E27FC236}">
                <a16:creationId xmlns:a16="http://schemas.microsoft.com/office/drawing/2014/main" id="{2280C6B9-CBA2-0D95-3E45-C0FDDEE879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3076644"/>
            <a:ext cx="2145307" cy="37485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目前广泛接受的</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概念</a:t>
            </a:r>
          </a:p>
        </p:txBody>
      </p:sp>
      <p:sp>
        <p:nvSpPr>
          <p:cNvPr id="8" name="Oval 18"/>
          <p:cNvSpPr/>
          <p:nvPr/>
        </p:nvSpPr>
        <p:spPr>
          <a:xfrm>
            <a:off x="683568" y="944770"/>
            <a:ext cx="1800200" cy="1728968"/>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endPar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9" name="直接连接符 8"/>
          <p:cNvCxnSpPr/>
          <p:nvPr/>
        </p:nvCxnSpPr>
        <p:spPr>
          <a:xfrm>
            <a:off x="4572000" y="3284984"/>
            <a:ext cx="4354533" cy="0"/>
          </a:xfrm>
          <a:prstGeom prst="line">
            <a:avLst/>
          </a:prstGeom>
          <a:ln w="34925">
            <a:solidFill>
              <a:schemeClr val="bg1"/>
            </a:solidFill>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4" name="文本框 3"/>
          <p:cNvSpPr txBox="1"/>
          <p:nvPr/>
        </p:nvSpPr>
        <p:spPr>
          <a:xfrm>
            <a:off x="4572000" y="2774651"/>
            <a:ext cx="4392488"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Nicholas. R. Jennings, 1998</a:t>
            </a:r>
            <a:endParaRPr lang="zh-CN" altLang="en-US"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79915" y="4192158"/>
            <a:ext cx="3600400" cy="461665"/>
          </a:xfrm>
          <a:prstGeom prst="rect">
            <a:avLst/>
          </a:prstGeom>
          <a:solidFill>
            <a:schemeClr val="accent6">
              <a:lumMod val="75000"/>
            </a:schemeClr>
          </a:solidFill>
        </p:spPr>
        <p:txBody>
          <a:bodyPr wrap="square" rtlCol="0">
            <a:spAutoFit/>
          </a:bodyPr>
          <a:lstStyle/>
          <a:p>
            <a:r>
              <a:rPr lang="zh-CN" altLang="en-US" sz="2400" b="1" u="sng" dirty="0">
                <a:latin typeface="微软雅黑" panose="020B0503020204020204" pitchFamily="34" charset="-122"/>
                <a:ea typeface="微软雅黑" panose="020B0503020204020204" pitchFamily="34" charset="-122"/>
              </a:rPr>
              <a:t>最广泛接受的</a:t>
            </a:r>
            <a:r>
              <a:rPr lang="en-US" altLang="zh-CN" sz="2400" b="1" u="sng" dirty="0">
                <a:latin typeface="微软雅黑" panose="020B0503020204020204" pitchFamily="34" charset="-122"/>
                <a:ea typeface="微软雅黑" panose="020B0503020204020204" pitchFamily="34" charset="-122"/>
              </a:rPr>
              <a:t>Agent</a:t>
            </a:r>
            <a:r>
              <a:rPr lang="zh-CN" altLang="en-US" sz="2400" b="1" u="sng" dirty="0">
                <a:latin typeface="微软雅黑" panose="020B0503020204020204" pitchFamily="34" charset="-122"/>
                <a:ea typeface="微软雅黑" panose="020B0503020204020204" pitchFamily="34" charset="-122"/>
              </a:rPr>
              <a:t>概念</a:t>
            </a:r>
          </a:p>
        </p:txBody>
      </p:sp>
      <p:sp>
        <p:nvSpPr>
          <p:cNvPr id="5" name="矩形 4"/>
          <p:cNvSpPr/>
          <p:nvPr/>
        </p:nvSpPr>
        <p:spPr>
          <a:xfrm>
            <a:off x="605262" y="4725144"/>
            <a:ext cx="8352928" cy="1568450"/>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Agent</a:t>
            </a:r>
            <a:r>
              <a:rPr lang="zh-CN" altLang="en-US" sz="2400" b="1" dirty="0">
                <a:latin typeface="微软雅黑" panose="020B0503020204020204" pitchFamily="34" charset="-122"/>
                <a:ea typeface="微软雅黑" panose="020B0503020204020204" pitchFamily="34" charset="-122"/>
              </a:rPr>
              <a:t>是处在某个环境中，能够灵活、自主地行动以实现其目标的个体。</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性质：自治性、反应性、目标主动性、社会交互性</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779981" y="3317503"/>
            <a:ext cx="7256515" cy="615553"/>
          </a:xfrm>
          <a:prstGeom prst="rect">
            <a:avLst/>
          </a:prstGeom>
          <a:noFill/>
        </p:spPr>
        <p:txBody>
          <a:bodyPr wrap="square" rtlCol="0">
            <a:spAutoFit/>
          </a:bodyPr>
          <a:lstStyle/>
          <a:p>
            <a:pPr algn="r"/>
            <a:r>
              <a:rPr lang="en-US" altLang="zh-CN" sz="1600" b="1" dirty="0">
                <a:latin typeface="微软雅黑" panose="020B0503020204020204" pitchFamily="34" charset="-122"/>
                <a:ea typeface="微软雅黑" panose="020B0503020204020204" pitchFamily="34" charset="-122"/>
              </a:rPr>
              <a:t>A roadmap of agent research and development</a:t>
            </a:r>
          </a:p>
          <a:p>
            <a:pPr algn="r"/>
            <a:r>
              <a:rPr lang="en-US" altLang="zh-CN" b="1" i="1" dirty="0">
                <a:solidFill>
                  <a:srgbClr val="162BAA"/>
                </a:solidFill>
                <a:latin typeface="微软雅黑" panose="020B0503020204020204" pitchFamily="34" charset="-122"/>
                <a:ea typeface="微软雅黑" panose="020B0503020204020204" pitchFamily="34" charset="-122"/>
              </a:rPr>
              <a:t>Autonomous Agents and Multi-Agent Systems</a:t>
            </a:r>
            <a:r>
              <a:rPr lang="en-US" altLang="zh-CN" sz="1600" b="1" dirty="0">
                <a:solidFill>
                  <a:srgbClr val="162BAA"/>
                </a:solidFill>
                <a:latin typeface="微软雅黑" panose="020B0503020204020204" pitchFamily="34" charset="-122"/>
                <a:ea typeface="微软雅黑" panose="020B0503020204020204" pitchFamily="34" charset="-122"/>
              </a:rPr>
              <a:t>, 1(1):7-38,1998</a:t>
            </a:r>
            <a:endParaRPr lang="zh-CN" altLang="en-US" sz="1600" b="1" dirty="0">
              <a:solidFill>
                <a:srgbClr val="162BAA"/>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429" b="27127"/>
          <a:stretch>
            <a:fillRect/>
          </a:stretch>
        </p:blipFill>
        <p:spPr>
          <a:xfrm>
            <a:off x="5148064" y="892786"/>
            <a:ext cx="3725435" cy="188814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的基本属性</a:t>
            </a:r>
          </a:p>
        </p:txBody>
      </p:sp>
      <p:sp>
        <p:nvSpPr>
          <p:cNvPr id="8" name="Oval 18"/>
          <p:cNvSpPr/>
          <p:nvPr/>
        </p:nvSpPr>
        <p:spPr>
          <a:xfrm>
            <a:off x="539552" y="2673886"/>
            <a:ext cx="1800200" cy="1728968"/>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endPar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椭圆 10"/>
          <p:cNvSpPr/>
          <p:nvPr/>
        </p:nvSpPr>
        <p:spPr>
          <a:xfrm>
            <a:off x="3586308" y="1130693"/>
            <a:ext cx="549456" cy="54945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solidFill>
                  <a:schemeClr val="tx1">
                    <a:lumMod val="95000"/>
                    <a:lumOff val="5000"/>
                  </a:schemeClr>
                </a:solidFill>
              </a:rPr>
              <a:t>1</a:t>
            </a:r>
            <a:endParaRPr lang="zh-CN" altLang="en-US" sz="2800" dirty="0">
              <a:solidFill>
                <a:schemeClr val="tx1">
                  <a:lumMod val="95000"/>
                  <a:lumOff val="5000"/>
                </a:schemeClr>
              </a:solidFill>
            </a:endParaRPr>
          </a:p>
        </p:txBody>
      </p:sp>
      <p:cxnSp>
        <p:nvCxnSpPr>
          <p:cNvPr id="12" name="直接连接符 11"/>
          <p:cNvCxnSpPr/>
          <p:nvPr/>
        </p:nvCxnSpPr>
        <p:spPr>
          <a:xfrm flipV="1">
            <a:off x="2339752" y="1576688"/>
            <a:ext cx="1309990" cy="194437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568214" y="2405707"/>
            <a:ext cx="549456" cy="54945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solidFill>
                  <a:schemeClr val="tx1">
                    <a:lumMod val="95000"/>
                    <a:lumOff val="5000"/>
                  </a:schemeClr>
                </a:solidFill>
              </a:rPr>
              <a:t>2</a:t>
            </a:r>
            <a:endParaRPr lang="zh-CN" altLang="en-US" sz="2800" dirty="0">
              <a:solidFill>
                <a:schemeClr val="tx1">
                  <a:lumMod val="95000"/>
                  <a:lumOff val="5000"/>
                </a:schemeClr>
              </a:solidFill>
            </a:endParaRPr>
          </a:p>
        </p:txBody>
      </p:sp>
      <p:cxnSp>
        <p:nvCxnSpPr>
          <p:cNvPr id="16" name="直接连接符 15"/>
          <p:cNvCxnSpPr>
            <a:stCxn id="8" idx="6"/>
            <a:endCxn id="15" idx="3"/>
          </p:cNvCxnSpPr>
          <p:nvPr/>
        </p:nvCxnSpPr>
        <p:spPr>
          <a:xfrm flipV="1">
            <a:off x="2339752" y="2874695"/>
            <a:ext cx="1308928" cy="66367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568214" y="3966929"/>
            <a:ext cx="549456" cy="54945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solidFill>
                  <a:schemeClr val="tx1">
                    <a:lumMod val="95000"/>
                    <a:lumOff val="5000"/>
                  </a:schemeClr>
                </a:solidFill>
              </a:rPr>
              <a:t>3</a:t>
            </a:r>
            <a:endParaRPr lang="zh-CN" altLang="en-US" sz="2800" dirty="0">
              <a:solidFill>
                <a:schemeClr val="tx1">
                  <a:lumMod val="95000"/>
                  <a:lumOff val="5000"/>
                </a:schemeClr>
              </a:solidFill>
            </a:endParaRPr>
          </a:p>
        </p:txBody>
      </p:sp>
      <p:cxnSp>
        <p:nvCxnSpPr>
          <p:cNvPr id="20" name="直接连接符 19"/>
          <p:cNvCxnSpPr>
            <a:stCxn id="8" idx="6"/>
            <a:endCxn id="19" idx="1"/>
          </p:cNvCxnSpPr>
          <p:nvPr/>
        </p:nvCxnSpPr>
        <p:spPr>
          <a:xfrm>
            <a:off x="2339752" y="3538370"/>
            <a:ext cx="1308928" cy="50902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648680" y="5301208"/>
            <a:ext cx="549456" cy="54945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solidFill>
                  <a:schemeClr val="tx1">
                    <a:lumMod val="95000"/>
                    <a:lumOff val="5000"/>
                  </a:schemeClr>
                </a:solidFill>
              </a:rPr>
              <a:t>4</a:t>
            </a:r>
            <a:endParaRPr lang="zh-CN" altLang="en-US" sz="2800" dirty="0">
              <a:solidFill>
                <a:schemeClr val="tx1">
                  <a:lumMod val="95000"/>
                  <a:lumOff val="5000"/>
                </a:schemeClr>
              </a:solidFill>
            </a:endParaRPr>
          </a:p>
        </p:txBody>
      </p:sp>
      <p:cxnSp>
        <p:nvCxnSpPr>
          <p:cNvPr id="26" name="直接连接符 25"/>
          <p:cNvCxnSpPr>
            <a:stCxn id="25" idx="1"/>
            <a:endCxn id="8" idx="6"/>
          </p:cNvCxnSpPr>
          <p:nvPr/>
        </p:nvCxnSpPr>
        <p:spPr>
          <a:xfrm flipH="1" flipV="1">
            <a:off x="2339752" y="3538370"/>
            <a:ext cx="1389394" cy="184330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4224655" y="3801110"/>
            <a:ext cx="4312920" cy="1065530"/>
          </a:xfrm>
          <a:prstGeom prst="roundRect">
            <a:avLst/>
          </a:prstGeom>
          <a:solidFill>
            <a:srgbClr val="000000">
              <a:alpha val="4392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圆角矩形 21"/>
          <p:cNvSpPr/>
          <p:nvPr/>
        </p:nvSpPr>
        <p:spPr>
          <a:xfrm>
            <a:off x="4211955" y="5229225"/>
            <a:ext cx="4531995" cy="1065530"/>
          </a:xfrm>
          <a:prstGeom prst="roundRect">
            <a:avLst/>
          </a:prstGeom>
          <a:solidFill>
            <a:srgbClr val="000000">
              <a:alpha val="4392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224736" y="2277720"/>
            <a:ext cx="4379711" cy="1065387"/>
          </a:xfrm>
          <a:prstGeom prst="roundRect">
            <a:avLst/>
          </a:prstGeom>
          <a:solidFill>
            <a:srgbClr val="000000">
              <a:alpha val="4392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 name="圆角矩形 27"/>
          <p:cNvSpPr/>
          <p:nvPr/>
        </p:nvSpPr>
        <p:spPr>
          <a:xfrm>
            <a:off x="4224655" y="1042035"/>
            <a:ext cx="4379595" cy="1065530"/>
          </a:xfrm>
          <a:prstGeom prst="roundRect">
            <a:avLst/>
          </a:prstGeom>
          <a:solidFill>
            <a:srgbClr val="000000">
              <a:alpha val="4392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355976" y="1136302"/>
            <a:ext cx="5200650" cy="829945"/>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自治性（autonomy）</a:t>
            </a:r>
          </a:p>
          <a:p>
            <a:r>
              <a:rPr lang="zh-CN" altLang="en-US" sz="2000" dirty="0">
                <a:solidFill>
                  <a:schemeClr val="bg1"/>
                </a:solidFill>
                <a:latin typeface="微软雅黑" panose="020B0503020204020204" pitchFamily="34" charset="-122"/>
                <a:ea typeface="微软雅黑" panose="020B0503020204020204" pitchFamily="34" charset="-122"/>
              </a:rPr>
              <a:t>对行为及自我状态进行控制</a:t>
            </a:r>
          </a:p>
        </p:txBody>
      </p:sp>
      <p:sp>
        <p:nvSpPr>
          <p:cNvPr id="18" name="文本框 17"/>
          <p:cNvSpPr txBox="1"/>
          <p:nvPr/>
        </p:nvSpPr>
        <p:spPr>
          <a:xfrm>
            <a:off x="4295453" y="2394916"/>
            <a:ext cx="5200650" cy="829945"/>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反应性（reactivity）</a:t>
            </a:r>
          </a:p>
          <a:p>
            <a:r>
              <a:rPr lang="zh-CN" altLang="en-US" sz="2000" dirty="0">
                <a:solidFill>
                  <a:schemeClr val="bg1"/>
                </a:solidFill>
                <a:latin typeface="微软雅黑" panose="020B0503020204020204" pitchFamily="34" charset="-122"/>
                <a:ea typeface="微软雅黑" panose="020B0503020204020204" pitchFamily="34" charset="-122"/>
              </a:rPr>
              <a:t>可感知环境并根据环境变化作出反应</a:t>
            </a:r>
          </a:p>
        </p:txBody>
      </p:sp>
      <p:sp>
        <p:nvSpPr>
          <p:cNvPr id="24" name="文本框 23"/>
          <p:cNvSpPr txBox="1"/>
          <p:nvPr/>
        </p:nvSpPr>
        <p:spPr>
          <a:xfrm>
            <a:off x="4283968" y="3898798"/>
            <a:ext cx="5200650" cy="829945"/>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目标主动性（pro-activeness）</a:t>
            </a:r>
          </a:p>
          <a:p>
            <a:r>
              <a:rPr lang="zh-CN" altLang="en-US" sz="2000" dirty="0">
                <a:solidFill>
                  <a:schemeClr val="bg1"/>
                </a:solidFill>
                <a:latin typeface="微软雅黑" panose="020B0503020204020204" pitchFamily="34" charset="-122"/>
                <a:ea typeface="微软雅黑" panose="020B0503020204020204" pitchFamily="34" charset="-122"/>
              </a:rPr>
              <a:t>基于既定目标主动发起行为</a:t>
            </a:r>
          </a:p>
        </p:txBody>
      </p:sp>
      <p:sp>
        <p:nvSpPr>
          <p:cNvPr id="27" name="文本框 26"/>
          <p:cNvSpPr txBox="1"/>
          <p:nvPr/>
        </p:nvSpPr>
        <p:spPr>
          <a:xfrm>
            <a:off x="4283968" y="5305137"/>
            <a:ext cx="5200650" cy="829945"/>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社会交互性（social ability）</a:t>
            </a:r>
          </a:p>
          <a:p>
            <a:r>
              <a:rPr lang="zh-CN" altLang="en-US" sz="2000" dirty="0">
                <a:solidFill>
                  <a:schemeClr val="bg1"/>
                </a:solidFill>
                <a:latin typeface="微软雅黑" panose="020B0503020204020204" pitchFamily="34" charset="-122"/>
                <a:ea typeface="微软雅黑" panose="020B0503020204020204" pitchFamily="34" charset="-122"/>
              </a:rPr>
              <a:t>通过群体合作与协调实现设计目标</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的特征</a:t>
            </a:r>
          </a:p>
        </p:txBody>
      </p:sp>
      <p:sp>
        <p:nvSpPr>
          <p:cNvPr id="8" name="Oval 18"/>
          <p:cNvSpPr/>
          <p:nvPr/>
        </p:nvSpPr>
        <p:spPr>
          <a:xfrm>
            <a:off x="539552" y="2852936"/>
            <a:ext cx="1800200" cy="1728968"/>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endPar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椭圆 10"/>
          <p:cNvSpPr/>
          <p:nvPr/>
        </p:nvSpPr>
        <p:spPr>
          <a:xfrm>
            <a:off x="3601684" y="1999419"/>
            <a:ext cx="549456" cy="54945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solidFill>
                  <a:schemeClr val="tx1">
                    <a:lumMod val="95000"/>
                    <a:lumOff val="5000"/>
                  </a:schemeClr>
                </a:solidFill>
              </a:rPr>
              <a:t>1</a:t>
            </a:r>
            <a:endParaRPr lang="zh-CN" altLang="en-US" sz="2800" dirty="0">
              <a:solidFill>
                <a:schemeClr val="tx1">
                  <a:lumMod val="95000"/>
                  <a:lumOff val="5000"/>
                </a:schemeClr>
              </a:solidFill>
            </a:endParaRPr>
          </a:p>
        </p:txBody>
      </p:sp>
      <p:cxnSp>
        <p:nvCxnSpPr>
          <p:cNvPr id="12" name="直接连接符 11"/>
          <p:cNvCxnSpPr>
            <a:endCxn id="11" idx="2"/>
          </p:cNvCxnSpPr>
          <p:nvPr/>
        </p:nvCxnSpPr>
        <p:spPr>
          <a:xfrm flipV="1">
            <a:off x="2339752" y="2274146"/>
            <a:ext cx="1261932" cy="14432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620542" y="4785956"/>
            <a:ext cx="549456" cy="54945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solidFill>
                  <a:schemeClr val="tx1">
                    <a:lumMod val="95000"/>
                    <a:lumOff val="5000"/>
                  </a:schemeClr>
                </a:solidFill>
              </a:rPr>
              <a:t>2</a:t>
            </a:r>
            <a:endParaRPr lang="zh-CN" altLang="en-US" sz="2800" dirty="0">
              <a:solidFill>
                <a:schemeClr val="tx1">
                  <a:lumMod val="95000"/>
                  <a:lumOff val="5000"/>
                </a:schemeClr>
              </a:solidFill>
            </a:endParaRPr>
          </a:p>
        </p:txBody>
      </p:sp>
      <p:cxnSp>
        <p:nvCxnSpPr>
          <p:cNvPr id="26" name="直接连接符 25"/>
          <p:cNvCxnSpPr>
            <a:stCxn id="25" idx="2"/>
            <a:endCxn id="8" idx="6"/>
          </p:cNvCxnSpPr>
          <p:nvPr/>
        </p:nvCxnSpPr>
        <p:spPr>
          <a:xfrm flipH="1" flipV="1">
            <a:off x="2339752" y="3717420"/>
            <a:ext cx="1280790" cy="134326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4224736" y="3812427"/>
            <a:ext cx="4163688" cy="2496512"/>
          </a:xfrm>
          <a:prstGeom prst="roundRect">
            <a:avLst/>
          </a:prstGeom>
          <a:solidFill>
            <a:srgbClr val="000000">
              <a:alpha val="4392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 name="圆角矩形 27"/>
          <p:cNvSpPr/>
          <p:nvPr/>
        </p:nvSpPr>
        <p:spPr>
          <a:xfrm>
            <a:off x="4224736" y="1041858"/>
            <a:ext cx="4163687" cy="2496512"/>
          </a:xfrm>
          <a:prstGeom prst="roundRect">
            <a:avLst/>
          </a:prstGeom>
          <a:solidFill>
            <a:srgbClr val="000000">
              <a:alpha val="4392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413498" y="977567"/>
            <a:ext cx="3744416" cy="1753235"/>
          </a:xfrm>
          <a:prstGeom prst="rect">
            <a:avLst/>
          </a:prstGeom>
          <a:noFill/>
        </p:spPr>
        <p:txBody>
          <a:bodyPr wrap="square" rtlCol="0">
            <a:spAutoFit/>
          </a:bodyPr>
          <a:lstStyle/>
          <a:p>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智能性</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b="0" i="0" dirty="0">
                <a:solidFill>
                  <a:schemeClr val="bg1"/>
                </a:solidFill>
                <a:effectLst/>
                <a:latin typeface="微软雅黑" panose="020B0503020204020204" pitchFamily="34" charset="-122"/>
                <a:ea typeface="微软雅黑" panose="020B0503020204020204" pitchFamily="34" charset="-122"/>
              </a:rPr>
              <a:t>根据推理、学习等技术分析解释各种信息和知识的能力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388842" y="3993622"/>
            <a:ext cx="3867356" cy="1906905"/>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代理能力</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Agent</a:t>
            </a:r>
            <a:r>
              <a:rPr lang="zh-CN" altLang="en-US" sz="2000" dirty="0">
                <a:solidFill>
                  <a:schemeClr val="bg1"/>
                </a:solidFill>
                <a:latin typeface="微软雅黑" panose="020B0503020204020204" pitchFamily="34" charset="-122"/>
                <a:ea typeface="微软雅黑" panose="020B0503020204020204" pitchFamily="34" charset="-122"/>
              </a:rPr>
              <a:t>能感知外界发生的消息，并根据自己所具有的知识、动作作出反应。 </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的抽象模型</a:t>
            </a:r>
          </a:p>
        </p:txBody>
      </p:sp>
      <p:sp>
        <p:nvSpPr>
          <p:cNvPr id="8" name="Oval 18"/>
          <p:cNvSpPr/>
          <p:nvPr/>
        </p:nvSpPr>
        <p:spPr>
          <a:xfrm>
            <a:off x="899592" y="2457862"/>
            <a:ext cx="1800200" cy="1728968"/>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endPar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Oval 18"/>
          <p:cNvSpPr/>
          <p:nvPr/>
        </p:nvSpPr>
        <p:spPr>
          <a:xfrm>
            <a:off x="6444208" y="2457862"/>
            <a:ext cx="1800200" cy="1728968"/>
          </a:xfrm>
          <a:prstGeom prst="ellipse">
            <a:avLst/>
          </a:prstGeom>
          <a:solidFill>
            <a:schemeClr val="accent5">
              <a:lumMod val="75000"/>
              <a:alpha val="69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环境</a:t>
            </a:r>
            <a:endPar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弧形 3"/>
          <p:cNvSpPr/>
          <p:nvPr/>
        </p:nvSpPr>
        <p:spPr>
          <a:xfrm rot="18857471">
            <a:off x="1952817" y="1967064"/>
            <a:ext cx="5310375" cy="5583391"/>
          </a:xfrm>
          <a:prstGeom prst="arc">
            <a:avLst/>
          </a:prstGeom>
          <a:ln w="28575">
            <a:solidFill>
              <a:schemeClr val="bg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弧形 21"/>
          <p:cNvSpPr/>
          <p:nvPr/>
        </p:nvSpPr>
        <p:spPr>
          <a:xfrm rot="8047912">
            <a:off x="1841678" y="-913672"/>
            <a:ext cx="5310375" cy="5583391"/>
          </a:xfrm>
          <a:prstGeom prst="arc">
            <a:avLst/>
          </a:prstGeom>
          <a:ln w="28575">
            <a:solidFill>
              <a:schemeClr val="bg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3"/>
          <p:cNvSpPr txBox="1"/>
          <p:nvPr/>
        </p:nvSpPr>
        <p:spPr>
          <a:xfrm>
            <a:off x="3743908" y="1268760"/>
            <a:ext cx="165618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latin typeface="微软雅黑" panose="020B0503020204020204" pitchFamily="34" charset="-122"/>
                <a:ea typeface="微软雅黑" panose="020B0503020204020204" pitchFamily="34" charset="-122"/>
              </a:rPr>
              <a:t>信息输入</a:t>
            </a:r>
          </a:p>
        </p:txBody>
      </p:sp>
      <p:sp>
        <p:nvSpPr>
          <p:cNvPr id="28" name="文本框 3"/>
          <p:cNvSpPr txBox="1"/>
          <p:nvPr/>
        </p:nvSpPr>
        <p:spPr>
          <a:xfrm>
            <a:off x="3779912" y="4725144"/>
            <a:ext cx="165618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latin typeface="微软雅黑" panose="020B0503020204020204" pitchFamily="34" charset="-122"/>
                <a:ea typeface="微软雅黑" panose="020B0503020204020204" pitchFamily="34" charset="-122"/>
              </a:rPr>
              <a:t>动作输出</a:t>
            </a:r>
          </a:p>
        </p:txBody>
      </p:sp>
      <p:sp>
        <p:nvSpPr>
          <p:cNvPr id="29" name="文本框 3"/>
          <p:cNvSpPr txBox="1"/>
          <p:nvPr/>
        </p:nvSpPr>
        <p:spPr>
          <a:xfrm>
            <a:off x="701570" y="5667058"/>
            <a:ext cx="7812868"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Agent</a:t>
            </a:r>
            <a:r>
              <a:rPr lang="zh-CN" altLang="en-US" sz="2400" b="1" dirty="0">
                <a:latin typeface="微软雅黑" panose="020B0503020204020204" pitchFamily="34" charset="-122"/>
                <a:ea typeface="微软雅黑" panose="020B0503020204020204" pitchFamily="34" charset="-122"/>
              </a:rPr>
              <a:t>从环境获取信息输入（环境感知、信息交互）</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Agent</a:t>
            </a:r>
            <a:r>
              <a:rPr lang="zh-CN" altLang="en-US" sz="2400" b="1" dirty="0">
                <a:latin typeface="微软雅黑" panose="020B0503020204020204" pitchFamily="34" charset="-122"/>
                <a:ea typeface="微软雅黑" panose="020B0503020204020204" pitchFamily="34" charset="-122"/>
              </a:rPr>
              <a:t>经过决策做出动作作用于环境</a:t>
            </a: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的实例（人工</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a:t>
            </a:r>
          </a:p>
        </p:txBody>
      </p:sp>
      <p:sp>
        <p:nvSpPr>
          <p:cNvPr id="8" name="Oval 18"/>
          <p:cNvSpPr/>
          <p:nvPr/>
        </p:nvSpPr>
        <p:spPr>
          <a:xfrm>
            <a:off x="589536" y="908720"/>
            <a:ext cx="1093966" cy="1043146"/>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1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endParaRPr lang="en-US" sz="1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863" y="755042"/>
            <a:ext cx="4824536" cy="253288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684" y="3475194"/>
            <a:ext cx="3979155" cy="2951809"/>
          </a:xfrm>
          <a:prstGeom prst="rect">
            <a:avLst/>
          </a:prstGeom>
        </p:spPr>
      </p:pic>
      <p:pic>
        <p:nvPicPr>
          <p:cNvPr id="5" name="图片 4"/>
          <p:cNvPicPr>
            <a:picLocks noChangeAspect="1"/>
          </p:cNvPicPr>
          <p:nvPr/>
        </p:nvPicPr>
        <p:blipFill rotWithShape="1">
          <a:blip r:embed="rId6">
            <a:extLst>
              <a:ext uri="{28A0092B-C50C-407E-A947-70E740481C1C}">
                <a14:useLocalDpi xmlns:a14="http://schemas.microsoft.com/office/drawing/2010/main" val="0"/>
              </a:ext>
            </a:extLst>
          </a:blip>
          <a:srcRect l="8612" t="5241" b="10672"/>
          <a:stretch>
            <a:fillRect/>
          </a:stretch>
        </p:blipFill>
        <p:spPr>
          <a:xfrm>
            <a:off x="108139" y="3389129"/>
            <a:ext cx="4696093" cy="2920826"/>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的实例（自然</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a:t>
            </a:r>
          </a:p>
        </p:txBody>
      </p:sp>
      <p:sp>
        <p:nvSpPr>
          <p:cNvPr id="8" name="Oval 18"/>
          <p:cNvSpPr/>
          <p:nvPr/>
        </p:nvSpPr>
        <p:spPr>
          <a:xfrm>
            <a:off x="539552" y="914788"/>
            <a:ext cx="1093966" cy="1043146"/>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1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endParaRPr lang="en-US" sz="1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p:cNvSpPr txBox="1"/>
          <p:nvPr/>
        </p:nvSpPr>
        <p:spPr>
          <a:xfrm>
            <a:off x="376766" y="2113692"/>
            <a:ext cx="1674954" cy="523220"/>
          </a:xfrm>
          <a:prstGeom prst="rect">
            <a:avLst/>
          </a:prstGeom>
          <a:noFill/>
        </p:spPr>
        <p:txBody>
          <a:bodyPr wrap="square" rtlCol="0">
            <a:spAutoFit/>
          </a:bodyPr>
          <a:lstStyle/>
          <a:p>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动物</a:t>
            </a:r>
            <a:r>
              <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人</a:t>
            </a:r>
            <a:endPar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390" y="836712"/>
            <a:ext cx="5554336" cy="252028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298" y="3789040"/>
            <a:ext cx="4278292" cy="2506812"/>
          </a:xfrm>
          <a:prstGeom prst="rect">
            <a:avLst/>
          </a:prstGeom>
        </p:spPr>
      </p:pic>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t="4248" b="15046"/>
          <a:stretch>
            <a:fillRect/>
          </a:stretch>
        </p:blipFill>
        <p:spPr>
          <a:xfrm>
            <a:off x="4644008" y="3674294"/>
            <a:ext cx="4381274" cy="2736304"/>
          </a:xfrm>
          <a:prstGeom prst="rect">
            <a:avLst/>
          </a:prstGeom>
        </p:spPr>
      </p:pic>
      <p:sp>
        <p:nvSpPr>
          <p:cNvPr id="5" name="文本框 4"/>
          <p:cNvSpPr txBox="1"/>
          <p:nvPr/>
        </p:nvSpPr>
        <p:spPr>
          <a:xfrm>
            <a:off x="3302000" y="3244850"/>
            <a:ext cx="2540000" cy="368300"/>
          </a:xfrm>
          <a:prstGeom prst="rect">
            <a:avLst/>
          </a:prstGeom>
          <a:noFill/>
        </p:spPr>
        <p:txBody>
          <a:bodyPr wrap="square" rtlCol="0" anchor="t">
            <a:spAutoFit/>
          </a:bodyPr>
          <a:lstStyle/>
          <a:p>
            <a:r>
              <a:rPr lang="zh-CN" altLang="en-US"/>
              <a:t>Agent Architectures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体系架构</a:t>
            </a:r>
          </a:p>
        </p:txBody>
      </p:sp>
      <p:sp>
        <p:nvSpPr>
          <p:cNvPr id="4" name="文本框 3"/>
          <p:cNvSpPr txBox="1"/>
          <p:nvPr/>
        </p:nvSpPr>
        <p:spPr>
          <a:xfrm>
            <a:off x="480695" y="1485265"/>
            <a:ext cx="2583180" cy="460375"/>
          </a:xfrm>
          <a:prstGeom prst="rect">
            <a:avLst/>
          </a:prstGeom>
          <a:solidFill>
            <a:schemeClr val="accent6">
              <a:lumMod val="75000"/>
            </a:schemeClr>
          </a:solid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基于推理的架构</a:t>
            </a:r>
          </a:p>
        </p:txBody>
      </p:sp>
      <p:sp>
        <p:nvSpPr>
          <p:cNvPr id="5" name="文本框 4"/>
          <p:cNvSpPr txBox="1"/>
          <p:nvPr/>
        </p:nvSpPr>
        <p:spPr>
          <a:xfrm>
            <a:off x="539750" y="2785745"/>
            <a:ext cx="2602865" cy="460375"/>
          </a:xfrm>
          <a:prstGeom prst="rect">
            <a:avLst/>
          </a:prstGeom>
          <a:solidFill>
            <a:schemeClr val="accent6">
              <a:lumMod val="75000"/>
            </a:schemeClr>
          </a:solid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基于反应的架构</a:t>
            </a:r>
          </a:p>
        </p:txBody>
      </p:sp>
      <p:sp>
        <p:nvSpPr>
          <p:cNvPr id="8" name="文本框 7"/>
          <p:cNvSpPr txBox="1"/>
          <p:nvPr/>
        </p:nvSpPr>
        <p:spPr>
          <a:xfrm>
            <a:off x="480695" y="5404438"/>
            <a:ext cx="3963035" cy="460375"/>
          </a:xfrm>
          <a:prstGeom prst="rect">
            <a:avLst/>
          </a:prstGeom>
          <a:solidFill>
            <a:schemeClr val="accent6">
              <a:lumMod val="75000"/>
            </a:schemeClr>
          </a:solid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信念</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愿望</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意图架构（</a:t>
            </a:r>
            <a:r>
              <a:rPr lang="en-US" altLang="zh-CN" sz="2400" b="1" dirty="0">
                <a:latin typeface="微软雅黑" panose="020B0503020204020204" pitchFamily="34" charset="-122"/>
                <a:ea typeface="微软雅黑" panose="020B0503020204020204" pitchFamily="34" charset="-122"/>
              </a:rPr>
              <a:t>BDI</a:t>
            </a:r>
            <a:r>
              <a:rPr lang="zh-CN" altLang="en-US" sz="2400" b="1" dirty="0">
                <a:latin typeface="微软雅黑" panose="020B0503020204020204" pitchFamily="34" charset="-122"/>
                <a:ea typeface="微软雅黑" panose="020B0503020204020204" pitchFamily="34" charset="-122"/>
              </a:rPr>
              <a:t>）</a:t>
            </a:r>
          </a:p>
        </p:txBody>
      </p:sp>
      <p:sp>
        <p:nvSpPr>
          <p:cNvPr id="9" name="文本框 8"/>
          <p:cNvSpPr txBox="1"/>
          <p:nvPr/>
        </p:nvSpPr>
        <p:spPr>
          <a:xfrm>
            <a:off x="4582080" y="2347583"/>
            <a:ext cx="2678430" cy="460375"/>
          </a:xfrm>
          <a:prstGeom prst="rect">
            <a:avLst/>
          </a:prstGeom>
          <a:solidFill>
            <a:schemeClr val="tx2">
              <a:lumMod val="20000"/>
              <a:lumOff val="80000"/>
            </a:schemeClr>
          </a:solid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包容体系架构</a:t>
            </a:r>
          </a:p>
        </p:txBody>
      </p:sp>
      <p:sp>
        <p:nvSpPr>
          <p:cNvPr id="13" name="文本框 12"/>
          <p:cNvSpPr txBox="1"/>
          <p:nvPr/>
        </p:nvSpPr>
        <p:spPr>
          <a:xfrm>
            <a:off x="4582080" y="3106180"/>
            <a:ext cx="2809875" cy="460375"/>
          </a:xfrm>
          <a:prstGeom prst="rect">
            <a:avLst/>
          </a:prstGeom>
          <a:solidFill>
            <a:schemeClr val="tx2">
              <a:lumMod val="20000"/>
              <a:lumOff val="80000"/>
            </a:schemeClr>
          </a:solidFill>
        </p:spPr>
        <p:txBody>
          <a:bodyPr wrap="square" rtlCol="0">
            <a:spAutoFit/>
          </a:bodyPr>
          <a:lstStyle/>
          <a:p>
            <a:pPr lvl="0" algn="l">
              <a:buClrTx/>
              <a:buSzTx/>
              <a:buFontTx/>
            </a:pPr>
            <a:r>
              <a:rPr lang="zh-CN" altLang="en-US" sz="2400" b="1" dirty="0">
                <a:latin typeface="微软雅黑" panose="020B0503020204020204" pitchFamily="34" charset="-122"/>
                <a:ea typeface="微软雅黑" panose="020B0503020204020204" pitchFamily="34" charset="-122"/>
                <a:sym typeface="+mn-ea"/>
              </a:rPr>
              <a:t>马尔科夫决策过程</a:t>
            </a:r>
          </a:p>
        </p:txBody>
      </p:sp>
      <p:sp>
        <p:nvSpPr>
          <p:cNvPr id="15" name="文本框 14"/>
          <p:cNvSpPr txBox="1"/>
          <p:nvPr/>
        </p:nvSpPr>
        <p:spPr>
          <a:xfrm>
            <a:off x="539750" y="4149090"/>
            <a:ext cx="2101215" cy="460375"/>
          </a:xfrm>
          <a:prstGeom prst="rect">
            <a:avLst/>
          </a:prstGeom>
          <a:solidFill>
            <a:schemeClr val="accent6">
              <a:lumMod val="75000"/>
            </a:schemeClr>
          </a:solid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分层架构</a:t>
            </a:r>
          </a:p>
        </p:txBody>
      </p:sp>
      <p:sp>
        <p:nvSpPr>
          <p:cNvPr id="16" name="文本框 15"/>
          <p:cNvSpPr txBox="1"/>
          <p:nvPr/>
        </p:nvSpPr>
        <p:spPr>
          <a:xfrm>
            <a:off x="4572000" y="3861435"/>
            <a:ext cx="2101215" cy="460375"/>
          </a:xfrm>
          <a:prstGeom prst="rect">
            <a:avLst/>
          </a:prstGeom>
          <a:solidFill>
            <a:schemeClr val="tx2">
              <a:lumMod val="20000"/>
              <a:lumOff val="80000"/>
            </a:schemeClr>
          </a:solidFill>
        </p:spPr>
        <p:txBody>
          <a:bodyPr wrap="square" rtlCol="0">
            <a:spAutoFit/>
          </a:bodyPr>
          <a:lstStyle/>
          <a:p>
            <a:pPr lvl="0" algn="l">
              <a:buClrTx/>
              <a:buSzTx/>
              <a:buFontTx/>
            </a:pPr>
            <a:r>
              <a:rPr lang="zh-CN" altLang="en-US" sz="2400" b="1" dirty="0">
                <a:latin typeface="微软雅黑" panose="020B0503020204020204" pitchFamily="34" charset="-122"/>
                <a:ea typeface="微软雅黑" panose="020B0503020204020204" pitchFamily="34" charset="-122"/>
                <a:sym typeface="+mn-ea"/>
              </a:rPr>
              <a:t>水平分层架构</a:t>
            </a:r>
          </a:p>
        </p:txBody>
      </p:sp>
      <p:sp>
        <p:nvSpPr>
          <p:cNvPr id="17" name="文本框 16"/>
          <p:cNvSpPr txBox="1"/>
          <p:nvPr/>
        </p:nvSpPr>
        <p:spPr>
          <a:xfrm>
            <a:off x="4572000" y="4614055"/>
            <a:ext cx="2101215" cy="460375"/>
          </a:xfrm>
          <a:prstGeom prst="rect">
            <a:avLst/>
          </a:prstGeom>
          <a:solidFill>
            <a:schemeClr val="tx2">
              <a:lumMod val="20000"/>
              <a:lumOff val="80000"/>
            </a:schemeClr>
          </a:solidFill>
        </p:spPr>
        <p:txBody>
          <a:bodyPr wrap="square" rtlCol="0">
            <a:spAutoFit/>
          </a:bodyPr>
          <a:lstStyle/>
          <a:p>
            <a:pPr lvl="0" algn="l">
              <a:buClrTx/>
              <a:buSzTx/>
              <a:buFontTx/>
            </a:pPr>
            <a:r>
              <a:rPr lang="zh-CN" altLang="en-US" sz="2400" b="1" dirty="0">
                <a:latin typeface="微软雅黑" panose="020B0503020204020204" pitchFamily="34" charset="-122"/>
                <a:ea typeface="微软雅黑" panose="020B0503020204020204" pitchFamily="34" charset="-122"/>
                <a:sym typeface="+mn-ea"/>
              </a:rPr>
              <a:t>垂直分层架构</a:t>
            </a:r>
          </a:p>
        </p:txBody>
      </p:sp>
      <p:sp>
        <p:nvSpPr>
          <p:cNvPr id="18" name="文本框 17"/>
          <p:cNvSpPr txBox="1"/>
          <p:nvPr/>
        </p:nvSpPr>
        <p:spPr>
          <a:xfrm>
            <a:off x="480695" y="1485265"/>
            <a:ext cx="2583180" cy="460375"/>
          </a:xfrm>
          <a:prstGeom prst="rect">
            <a:avLst/>
          </a:prstGeom>
          <a:solidFill>
            <a:schemeClr val="accent6">
              <a:lumMod val="75000"/>
            </a:schemeClr>
          </a:solid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基于推理的架构</a:t>
            </a:r>
          </a:p>
        </p:txBody>
      </p:sp>
      <p:sp>
        <p:nvSpPr>
          <p:cNvPr id="19" name="文本框 18"/>
          <p:cNvSpPr txBox="1"/>
          <p:nvPr/>
        </p:nvSpPr>
        <p:spPr>
          <a:xfrm>
            <a:off x="480695" y="2785745"/>
            <a:ext cx="2602865" cy="460375"/>
          </a:xfrm>
          <a:prstGeom prst="rect">
            <a:avLst/>
          </a:prstGeom>
          <a:solidFill>
            <a:schemeClr val="accent6">
              <a:lumMod val="75000"/>
            </a:schemeClr>
          </a:solid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基于反应的架构</a:t>
            </a:r>
          </a:p>
        </p:txBody>
      </p:sp>
      <p:sp>
        <p:nvSpPr>
          <p:cNvPr id="20" name="文本框 19"/>
          <p:cNvSpPr txBox="1"/>
          <p:nvPr/>
        </p:nvSpPr>
        <p:spPr>
          <a:xfrm>
            <a:off x="480695" y="4149090"/>
            <a:ext cx="2101215" cy="460375"/>
          </a:xfrm>
          <a:prstGeom prst="rect">
            <a:avLst/>
          </a:prstGeom>
          <a:solidFill>
            <a:schemeClr val="accent6">
              <a:lumMod val="75000"/>
            </a:schemeClr>
          </a:solid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分层架构</a:t>
            </a:r>
          </a:p>
        </p:txBody>
      </p:sp>
      <p:cxnSp>
        <p:nvCxnSpPr>
          <p:cNvPr id="22" name="直接箭头连接符 21"/>
          <p:cNvCxnSpPr>
            <a:cxnSpLocks/>
            <a:stCxn id="5" idx="3"/>
            <a:endCxn id="9" idx="1"/>
          </p:cNvCxnSpPr>
          <p:nvPr/>
        </p:nvCxnSpPr>
        <p:spPr>
          <a:xfrm flipV="1">
            <a:off x="3142615" y="2577771"/>
            <a:ext cx="1439465" cy="4381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cxnSpLocks/>
            <a:stCxn id="5" idx="3"/>
            <a:endCxn id="13" idx="1"/>
          </p:cNvCxnSpPr>
          <p:nvPr/>
        </p:nvCxnSpPr>
        <p:spPr>
          <a:xfrm>
            <a:off x="3142615" y="3015933"/>
            <a:ext cx="1439465" cy="3204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cxnSpLocks/>
            <a:stCxn id="15" idx="3"/>
            <a:endCxn id="16" idx="1"/>
          </p:cNvCxnSpPr>
          <p:nvPr/>
        </p:nvCxnSpPr>
        <p:spPr>
          <a:xfrm flipV="1">
            <a:off x="2640965" y="4091623"/>
            <a:ext cx="1931035" cy="2876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cxnSpLocks/>
            <a:stCxn id="15" idx="3"/>
            <a:endCxn id="17" idx="1"/>
          </p:cNvCxnSpPr>
          <p:nvPr/>
        </p:nvCxnSpPr>
        <p:spPr>
          <a:xfrm>
            <a:off x="2640965" y="4379278"/>
            <a:ext cx="1931035" cy="4649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8" grpId="0" animBg="1"/>
      <p:bldP spid="8" grpId="1" animBg="1"/>
      <p:bldP spid="9" grpId="0" animBg="1"/>
      <p:bldP spid="9" grpId="1" animBg="1"/>
      <p:bldP spid="13" grpId="0" animBg="1"/>
      <p:bldP spid="13"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分类</a:t>
            </a:r>
          </a:p>
        </p:txBody>
      </p:sp>
      <p:sp>
        <p:nvSpPr>
          <p:cNvPr id="21" name="文本框 20"/>
          <p:cNvSpPr txBox="1"/>
          <p:nvPr/>
        </p:nvSpPr>
        <p:spPr>
          <a:xfrm>
            <a:off x="539552" y="1917224"/>
            <a:ext cx="8208912" cy="2861310"/>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Agent</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的分类可以根据</a:t>
            </a:r>
            <a:r>
              <a:rPr lang="zh-CN" altLang="en-US" sz="2000" b="1" dirty="0">
                <a:latin typeface="微软雅黑" panose="020B0503020204020204" pitchFamily="34" charset="-122"/>
                <a:ea typeface="微软雅黑" panose="020B0503020204020204" pitchFamily="34" charset="-122"/>
              </a:rPr>
              <a:t>体系结构、属性或功能</a:t>
            </a:r>
            <a:r>
              <a:rPr lang="zh-CN" altLang="en-US" sz="2000" dirty="0">
                <a:latin typeface="微软雅黑" panose="020B0503020204020204" pitchFamily="34" charset="-122"/>
                <a:ea typeface="微软雅黑" panose="020B0503020204020204" pitchFamily="34" charset="-122"/>
              </a:rPr>
              <a:t>的不同来进行分类。</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charset="0"/>
              <a:buChar char="u"/>
            </a:pPr>
            <a:r>
              <a:rPr lang="zh-CN" altLang="en-US" sz="2000" dirty="0">
                <a:latin typeface="微软雅黑" panose="020B0503020204020204" pitchFamily="34" charset="-122"/>
                <a:ea typeface="微软雅黑" panose="020B0503020204020204" pitchFamily="34" charset="-122"/>
              </a:rPr>
              <a:t>根据 </a:t>
            </a:r>
            <a:r>
              <a:rPr lang="en-US" altLang="zh-CN" sz="2000" dirty="0">
                <a:latin typeface="微软雅黑" panose="020B0503020204020204" pitchFamily="34" charset="-122"/>
                <a:ea typeface="微软雅黑" panose="020B0503020204020204" pitchFamily="34" charset="-122"/>
              </a:rPr>
              <a:t>Agent</a:t>
            </a:r>
            <a:r>
              <a:rPr lang="zh-CN" altLang="en-US" sz="2000" dirty="0">
                <a:latin typeface="微软雅黑" panose="020B0503020204020204" pitchFamily="34" charset="-122"/>
                <a:ea typeface="微软雅黑" panose="020B0503020204020204" pitchFamily="34" charset="-122"/>
              </a:rPr>
              <a:t>所采用的</a:t>
            </a:r>
            <a:r>
              <a:rPr lang="zh-CN" altLang="en-US" sz="2000" b="1" dirty="0">
                <a:latin typeface="微软雅黑" panose="020B0503020204020204" pitchFamily="34" charset="-122"/>
                <a:ea typeface="微软雅黑" panose="020B0503020204020204" pitchFamily="34" charset="-122"/>
              </a:rPr>
              <a:t>体系结构</a:t>
            </a:r>
          </a:p>
          <a:p>
            <a:pPr marL="342900" indent="-342900">
              <a:lnSpc>
                <a:spcPct val="150000"/>
              </a:lnSpc>
              <a:buFont typeface="Wingdings" panose="05000000000000000000" charset="0"/>
              <a:buChar char="u"/>
            </a:pPr>
            <a:r>
              <a:rPr lang="zh-CN" altLang="en-US" sz="2000" dirty="0">
                <a:latin typeface="微软雅黑" panose="020B0503020204020204" pitchFamily="34" charset="-122"/>
                <a:ea typeface="微软雅黑" panose="020B0503020204020204" pitchFamily="34" charset="-122"/>
              </a:rPr>
              <a:t>基于附加属性导致各种类型</a:t>
            </a:r>
            <a:r>
              <a:rPr lang="en-US" altLang="zh-CN" sz="2000" dirty="0">
                <a:latin typeface="微软雅黑" panose="020B0503020204020204" pitchFamily="34" charset="-122"/>
                <a:ea typeface="微软雅黑" panose="020B0503020204020204" pitchFamily="34" charset="-122"/>
              </a:rPr>
              <a:t>Agent</a:t>
            </a:r>
            <a:r>
              <a:rPr lang="zh-CN" altLang="en-US" sz="2000" dirty="0">
                <a:latin typeface="微软雅黑" panose="020B0503020204020204" pitchFamily="34" charset="-122"/>
                <a:ea typeface="微软雅黑" panose="020B0503020204020204" pitchFamily="34" charset="-122"/>
              </a:rPr>
              <a:t>的出现，包括：</a:t>
            </a:r>
            <a:endParaRPr lang="en-US" altLang="zh-CN" sz="2000" dirty="0">
              <a:latin typeface="微软雅黑" panose="020B0503020204020204" pitchFamily="34" charset="-122"/>
              <a:ea typeface="微软雅黑" panose="020B0503020204020204" pitchFamily="34" charset="-122"/>
            </a:endParaRPr>
          </a:p>
          <a:p>
            <a:pPr indent="0">
              <a:lnSpc>
                <a:spcPct val="150000"/>
              </a:lnSpc>
              <a:buFont typeface="Wingdings" panose="05000000000000000000" charset="0"/>
              <a:buNone/>
            </a:pPr>
            <a:r>
              <a:rPr lang="zh-CN" altLang="en-US" sz="2000" b="1" dirty="0">
                <a:latin typeface="微软雅黑" panose="020B0503020204020204" pitchFamily="34" charset="-122"/>
                <a:ea typeface="微软雅黑" panose="020B0503020204020204" pitchFamily="34" charset="-122"/>
              </a:rPr>
              <a:t>可移动</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、可协作</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、智能</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、推理</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、竞争</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、软件</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、硬件</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、网络</a:t>
            </a:r>
            <a:r>
              <a:rPr lang="en-US" altLang="zh-CN" sz="2000" b="1" dirty="0">
                <a:latin typeface="微软雅黑" panose="020B0503020204020204" pitchFamily="34" charset="-122"/>
                <a:ea typeface="微软雅黑" panose="020B0503020204020204" pitchFamily="34" charset="-122"/>
              </a:rPr>
              <a:t>Agent</a:t>
            </a:r>
            <a:r>
              <a:rPr lang="zh-CN" altLang="en-US" sz="2000" dirty="0">
                <a:latin typeface="微软雅黑" panose="020B0503020204020204" pitchFamily="34" charset="-122"/>
                <a:ea typeface="微软雅黑" panose="020B0503020204020204" pitchFamily="34" charset="-122"/>
              </a:rPr>
              <a:t>等，也包括带有多个属性或功能的</a:t>
            </a:r>
            <a:r>
              <a:rPr lang="zh-CN" altLang="en-US" sz="2000" b="1" dirty="0">
                <a:latin typeface="微软雅黑" panose="020B0503020204020204" pitchFamily="34" charset="-122"/>
                <a:ea typeface="微软雅黑" panose="020B0503020204020204" pitchFamily="34" charset="-122"/>
              </a:rPr>
              <a:t>复合型</a:t>
            </a:r>
            <a:r>
              <a:rPr lang="en-US" altLang="zh-CN" sz="2000" b="1" dirty="0">
                <a:latin typeface="微软雅黑" panose="020B0503020204020204" pitchFamily="34" charset="-122"/>
                <a:ea typeface="微软雅黑" panose="020B0503020204020204" pitchFamily="34" charset="-122"/>
              </a:rPr>
              <a:t>Agent</a:t>
            </a: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的基本属性</a:t>
            </a:r>
          </a:p>
        </p:txBody>
      </p:sp>
      <p:sp>
        <p:nvSpPr>
          <p:cNvPr id="8" name="Oval 18"/>
          <p:cNvSpPr/>
          <p:nvPr/>
        </p:nvSpPr>
        <p:spPr>
          <a:xfrm>
            <a:off x="539552" y="2673886"/>
            <a:ext cx="1800200" cy="1728968"/>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endPar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椭圆 10"/>
          <p:cNvSpPr/>
          <p:nvPr/>
        </p:nvSpPr>
        <p:spPr>
          <a:xfrm>
            <a:off x="3586308" y="1130693"/>
            <a:ext cx="549456" cy="54945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solidFill>
                  <a:schemeClr val="tx1">
                    <a:lumMod val="95000"/>
                    <a:lumOff val="5000"/>
                  </a:schemeClr>
                </a:solidFill>
              </a:rPr>
              <a:t>1</a:t>
            </a:r>
            <a:endParaRPr lang="zh-CN" altLang="en-US" sz="2800" dirty="0">
              <a:solidFill>
                <a:schemeClr val="tx1">
                  <a:lumMod val="95000"/>
                  <a:lumOff val="5000"/>
                </a:schemeClr>
              </a:solidFill>
            </a:endParaRPr>
          </a:p>
        </p:txBody>
      </p:sp>
      <p:cxnSp>
        <p:nvCxnSpPr>
          <p:cNvPr id="12" name="直接连接符 11"/>
          <p:cNvCxnSpPr/>
          <p:nvPr/>
        </p:nvCxnSpPr>
        <p:spPr>
          <a:xfrm flipV="1">
            <a:off x="2339752" y="1576688"/>
            <a:ext cx="1309990" cy="194437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568214" y="2405707"/>
            <a:ext cx="549456" cy="54945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solidFill>
                  <a:schemeClr val="tx1">
                    <a:lumMod val="95000"/>
                    <a:lumOff val="5000"/>
                  </a:schemeClr>
                </a:solidFill>
              </a:rPr>
              <a:t>2</a:t>
            </a:r>
            <a:endParaRPr lang="zh-CN" altLang="en-US" sz="2800" dirty="0">
              <a:solidFill>
                <a:schemeClr val="tx1">
                  <a:lumMod val="95000"/>
                  <a:lumOff val="5000"/>
                </a:schemeClr>
              </a:solidFill>
            </a:endParaRPr>
          </a:p>
        </p:txBody>
      </p:sp>
      <p:cxnSp>
        <p:nvCxnSpPr>
          <p:cNvPr id="16" name="直接连接符 15"/>
          <p:cNvCxnSpPr>
            <a:stCxn id="8" idx="6"/>
            <a:endCxn id="15" idx="3"/>
          </p:cNvCxnSpPr>
          <p:nvPr/>
        </p:nvCxnSpPr>
        <p:spPr>
          <a:xfrm flipV="1">
            <a:off x="2339752" y="2874695"/>
            <a:ext cx="1308928" cy="66367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55976" y="1136302"/>
            <a:ext cx="5200650" cy="830997"/>
          </a:xfrm>
          <a:prstGeom prst="rect">
            <a:avLst/>
          </a:prstGeom>
          <a:noFill/>
        </p:spPr>
        <p:txBody>
          <a:bodyPr wrap="square" rtlCol="0">
            <a:spAutoFit/>
          </a:bodyPr>
          <a:lstStyle/>
          <a:p>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自治性</a:t>
            </a:r>
            <a:endPar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对行为及自我状态进行控制</a:t>
            </a:r>
          </a:p>
        </p:txBody>
      </p:sp>
      <p:sp>
        <p:nvSpPr>
          <p:cNvPr id="18" name="文本框 17"/>
          <p:cNvSpPr txBox="1"/>
          <p:nvPr/>
        </p:nvSpPr>
        <p:spPr>
          <a:xfrm>
            <a:off x="4295453" y="2394916"/>
            <a:ext cx="5200650" cy="830997"/>
          </a:xfrm>
          <a:prstGeom prst="rect">
            <a:avLst/>
          </a:prstGeom>
          <a:noFill/>
        </p:spPr>
        <p:txBody>
          <a:bodyPr wrap="square" rtlCol="0">
            <a:spAutoFit/>
          </a:bodyPr>
          <a:lstStyle/>
          <a:p>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反应性</a:t>
            </a:r>
            <a:endPar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可感知环境并根据环境变化作出反应</a:t>
            </a:r>
          </a:p>
        </p:txBody>
      </p:sp>
      <p:sp>
        <p:nvSpPr>
          <p:cNvPr id="19" name="椭圆 18"/>
          <p:cNvSpPr/>
          <p:nvPr/>
        </p:nvSpPr>
        <p:spPr>
          <a:xfrm>
            <a:off x="3568214" y="3966929"/>
            <a:ext cx="549456" cy="54945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solidFill>
                  <a:schemeClr val="tx1">
                    <a:lumMod val="95000"/>
                    <a:lumOff val="5000"/>
                  </a:schemeClr>
                </a:solidFill>
              </a:rPr>
              <a:t>3</a:t>
            </a:r>
            <a:endParaRPr lang="zh-CN" altLang="en-US" sz="2800" dirty="0">
              <a:solidFill>
                <a:schemeClr val="tx1">
                  <a:lumMod val="95000"/>
                  <a:lumOff val="5000"/>
                </a:schemeClr>
              </a:solidFill>
            </a:endParaRPr>
          </a:p>
        </p:txBody>
      </p:sp>
      <p:cxnSp>
        <p:nvCxnSpPr>
          <p:cNvPr id="20" name="直接连接符 19"/>
          <p:cNvCxnSpPr>
            <a:stCxn id="8" idx="6"/>
            <a:endCxn id="19" idx="1"/>
          </p:cNvCxnSpPr>
          <p:nvPr/>
        </p:nvCxnSpPr>
        <p:spPr>
          <a:xfrm>
            <a:off x="2339752" y="3538370"/>
            <a:ext cx="1308928" cy="50902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283968" y="3898798"/>
            <a:ext cx="5200650" cy="830997"/>
          </a:xfrm>
          <a:prstGeom prst="rect">
            <a:avLst/>
          </a:prstGeom>
          <a:noFill/>
        </p:spPr>
        <p:txBody>
          <a:bodyPr wrap="square" rtlCol="0">
            <a:spAutoFit/>
          </a:bodyPr>
          <a:lstStyle/>
          <a:p>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目标主动性</a:t>
            </a:r>
            <a:endPar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基于既定目标主动发起行为</a:t>
            </a:r>
          </a:p>
        </p:txBody>
      </p:sp>
      <p:sp>
        <p:nvSpPr>
          <p:cNvPr id="25" name="椭圆 24"/>
          <p:cNvSpPr/>
          <p:nvPr/>
        </p:nvSpPr>
        <p:spPr>
          <a:xfrm>
            <a:off x="3648680" y="5301208"/>
            <a:ext cx="549456" cy="54945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solidFill>
                  <a:schemeClr val="tx1">
                    <a:lumMod val="95000"/>
                    <a:lumOff val="5000"/>
                  </a:schemeClr>
                </a:solidFill>
              </a:rPr>
              <a:t>4</a:t>
            </a:r>
            <a:endParaRPr lang="zh-CN" altLang="en-US" sz="2800" dirty="0">
              <a:solidFill>
                <a:schemeClr val="tx1">
                  <a:lumMod val="95000"/>
                  <a:lumOff val="5000"/>
                </a:schemeClr>
              </a:solidFill>
            </a:endParaRPr>
          </a:p>
        </p:txBody>
      </p:sp>
      <p:cxnSp>
        <p:nvCxnSpPr>
          <p:cNvPr id="26" name="直接连接符 25"/>
          <p:cNvCxnSpPr>
            <a:stCxn id="25" idx="1"/>
            <a:endCxn id="8" idx="6"/>
          </p:cNvCxnSpPr>
          <p:nvPr/>
        </p:nvCxnSpPr>
        <p:spPr>
          <a:xfrm flipH="1" flipV="1">
            <a:off x="2339752" y="3538370"/>
            <a:ext cx="1389394" cy="184330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283968" y="5305137"/>
            <a:ext cx="4104456" cy="830997"/>
          </a:xfrm>
          <a:prstGeom prst="rect">
            <a:avLst/>
          </a:prstGeom>
          <a:solidFill>
            <a:schemeClr val="accent2">
              <a:lumMod val="50000"/>
            </a:schemeClr>
          </a:solid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社会交互性</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通过群体合作与协调实现设计目标</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的社会交互性的应用</a:t>
            </a:r>
          </a:p>
        </p:txBody>
      </p:sp>
      <p:pic>
        <p:nvPicPr>
          <p:cNvPr id="3" name="图片 2"/>
          <p:cNvPicPr>
            <a:picLocks noChangeAspect="1"/>
          </p:cNvPicPr>
          <p:nvPr/>
        </p:nvPicPr>
        <p:blipFill>
          <a:blip r:embed="rId4"/>
          <a:stretch>
            <a:fillRect/>
          </a:stretch>
        </p:blipFill>
        <p:spPr>
          <a:xfrm>
            <a:off x="5364088" y="646549"/>
            <a:ext cx="3779912" cy="3690012"/>
          </a:xfrm>
          <a:prstGeom prst="rect">
            <a:avLst/>
          </a:prstGeom>
        </p:spPr>
      </p:pic>
      <p:pic>
        <p:nvPicPr>
          <p:cNvPr id="14" name="图片 13"/>
          <p:cNvPicPr>
            <a:picLocks noChangeAspect="1"/>
          </p:cNvPicPr>
          <p:nvPr/>
        </p:nvPicPr>
        <p:blipFill>
          <a:blip r:embed="rId5"/>
          <a:stretch>
            <a:fillRect/>
          </a:stretch>
        </p:blipFill>
        <p:spPr>
          <a:xfrm>
            <a:off x="5264318" y="4241219"/>
            <a:ext cx="3879682" cy="2602036"/>
          </a:xfrm>
          <a:prstGeom prst="rect">
            <a:avLst/>
          </a:prstGeom>
        </p:spPr>
      </p:pic>
      <p:pic>
        <p:nvPicPr>
          <p:cNvPr id="28" name="图片 27"/>
          <p:cNvPicPr>
            <a:picLocks noChangeAspect="1"/>
          </p:cNvPicPr>
          <p:nvPr/>
        </p:nvPicPr>
        <p:blipFill>
          <a:blip r:embed="rId6"/>
          <a:stretch>
            <a:fillRect/>
          </a:stretch>
        </p:blipFill>
        <p:spPr>
          <a:xfrm>
            <a:off x="1" y="670978"/>
            <a:ext cx="5364088" cy="2864307"/>
          </a:xfrm>
          <a:prstGeom prst="rect">
            <a:avLst/>
          </a:prstGeom>
        </p:spPr>
      </p:pic>
      <p:pic>
        <p:nvPicPr>
          <p:cNvPr id="22" name="图片 21"/>
          <p:cNvPicPr>
            <a:picLocks noChangeAspect="1"/>
          </p:cNvPicPr>
          <p:nvPr/>
        </p:nvPicPr>
        <p:blipFill>
          <a:blip r:embed="rId7"/>
          <a:stretch>
            <a:fillRect/>
          </a:stretch>
        </p:blipFill>
        <p:spPr>
          <a:xfrm>
            <a:off x="-11430" y="3552397"/>
            <a:ext cx="5275406" cy="3263599"/>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573747" y="3527543"/>
            <a:ext cx="1905000" cy="1541451"/>
            <a:chOff x="1706166" y="2936728"/>
            <a:chExt cx="2009775" cy="1733550"/>
          </a:xfrm>
          <a:gradFill>
            <a:gsLst>
              <a:gs pos="0">
                <a:srgbClr val="012D86"/>
              </a:gs>
              <a:gs pos="100000">
                <a:srgbClr val="0E2557"/>
              </a:gs>
            </a:gsLst>
            <a:lin scaled="0"/>
          </a:gradFill>
        </p:grpSpPr>
        <p:sp>
          <p:nvSpPr>
            <p:cNvPr id="37" name="六边形 36"/>
            <p:cNvSpPr/>
            <p:nvPr/>
          </p:nvSpPr>
          <p:spPr>
            <a:xfrm>
              <a:off x="1706166" y="2936728"/>
              <a:ext cx="2009775" cy="173355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38" name="TextBox 1"/>
            <p:cNvSpPr txBox="1">
              <a:spLocks noChangeArrowheads="1"/>
            </p:cNvSpPr>
            <p:nvPr/>
          </p:nvSpPr>
          <p:spPr bwMode="auto">
            <a:xfrm>
              <a:off x="1906554" y="3392777"/>
              <a:ext cx="1563543" cy="796104"/>
            </a:xfrm>
            <a:prstGeom prst="rect">
              <a:avLst/>
            </a:prstGeom>
            <a:grpFill/>
            <a:ln w="9525">
              <a:noFill/>
              <a:miter lim="800000"/>
            </a:ln>
          </p:spPr>
          <p:txBody>
            <a:bodyPr wrap="square">
              <a:spAutoFit/>
            </a:bodyPr>
            <a:lstStyle/>
            <a:p>
              <a:pPr algn="ctr"/>
              <a:r>
                <a:rPr lang="zh-CN" altLang="en-US" sz="2000" b="1" dirty="0">
                  <a:solidFill>
                    <a:srgbClr val="FFFFFF"/>
                  </a:solidFill>
                  <a:ea typeface="微软雅黑" panose="020B0503020204020204" pitchFamily="34" charset="-122"/>
                </a:rPr>
                <a:t>时空预测</a:t>
              </a:r>
              <a:endParaRPr lang="en-US" altLang="zh-CN" sz="2000" b="1" dirty="0">
                <a:solidFill>
                  <a:srgbClr val="FFFFFF"/>
                </a:solidFill>
                <a:ea typeface="微软雅黑" panose="020B0503020204020204" pitchFamily="34" charset="-122"/>
              </a:endParaRPr>
            </a:p>
            <a:p>
              <a:pPr algn="ctr"/>
              <a:r>
                <a:rPr lang="zh-CN" altLang="en-US" sz="2000" b="1" dirty="0">
                  <a:solidFill>
                    <a:srgbClr val="FFFFFF"/>
                  </a:solidFill>
                  <a:ea typeface="微软雅黑" panose="020B0503020204020204" pitchFamily="34" charset="-122"/>
                </a:rPr>
                <a:t>自动驾驶</a:t>
              </a:r>
            </a:p>
          </p:txBody>
        </p:sp>
      </p:grpSp>
      <p:grpSp>
        <p:nvGrpSpPr>
          <p:cNvPr id="40" name="组合 39"/>
          <p:cNvGrpSpPr/>
          <p:nvPr/>
        </p:nvGrpSpPr>
        <p:grpSpPr>
          <a:xfrm>
            <a:off x="3619858" y="1332250"/>
            <a:ext cx="1866107" cy="1608357"/>
            <a:chOff x="3424835" y="1655567"/>
            <a:chExt cx="2011363" cy="1733550"/>
          </a:xfrm>
          <a:solidFill>
            <a:srgbClr val="C00000"/>
          </a:solidFill>
        </p:grpSpPr>
        <p:sp>
          <p:nvSpPr>
            <p:cNvPr id="41" name="六边形 40"/>
            <p:cNvSpPr/>
            <p:nvPr/>
          </p:nvSpPr>
          <p:spPr>
            <a:xfrm>
              <a:off x="3424835" y="1655567"/>
              <a:ext cx="2011363" cy="173355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44" name="TextBox 8"/>
            <p:cNvSpPr txBox="1">
              <a:spLocks noChangeArrowheads="1"/>
            </p:cNvSpPr>
            <p:nvPr/>
          </p:nvSpPr>
          <p:spPr bwMode="auto">
            <a:xfrm>
              <a:off x="3656172" y="2141510"/>
              <a:ext cx="1600877" cy="762987"/>
            </a:xfrm>
            <a:prstGeom prst="rect">
              <a:avLst/>
            </a:prstGeom>
            <a:grpFill/>
            <a:ln w="9525">
              <a:noFill/>
              <a:miter lim="800000"/>
            </a:ln>
          </p:spPr>
          <p:txBody>
            <a:bodyPr wrap="square">
              <a:spAutoFit/>
            </a:bodyPr>
            <a:lstStyle/>
            <a:p>
              <a:pPr algn="ctr"/>
              <a:r>
                <a:rPr lang="zh-CN" altLang="en-US" sz="2000" b="1" dirty="0">
                  <a:solidFill>
                    <a:srgbClr val="FFFFFF"/>
                  </a:solidFill>
                  <a:ea typeface="微软雅黑" panose="020B0503020204020204" pitchFamily="34" charset="-122"/>
                </a:rPr>
                <a:t>网络攻防战</a:t>
              </a:r>
              <a:endParaRPr lang="en-US" altLang="zh-CN" sz="2000" b="1" dirty="0">
                <a:solidFill>
                  <a:srgbClr val="FFFFFF"/>
                </a:solidFill>
                <a:ea typeface="微软雅黑" panose="020B0503020204020204" pitchFamily="34" charset="-122"/>
              </a:endParaRPr>
            </a:p>
            <a:p>
              <a:pPr algn="ctr"/>
              <a:r>
                <a:rPr lang="zh-CN" altLang="en-US" sz="2000" b="1" dirty="0">
                  <a:solidFill>
                    <a:srgbClr val="FFFFFF"/>
                  </a:solidFill>
                  <a:ea typeface="微软雅黑" panose="020B0503020204020204" pitchFamily="34" charset="-122"/>
                </a:rPr>
                <a:t>资源分配</a:t>
              </a:r>
            </a:p>
          </p:txBody>
        </p:sp>
      </p:grpSp>
      <p:grpSp>
        <p:nvGrpSpPr>
          <p:cNvPr id="45" name="组合 44"/>
          <p:cNvGrpSpPr/>
          <p:nvPr/>
        </p:nvGrpSpPr>
        <p:grpSpPr>
          <a:xfrm>
            <a:off x="5610200" y="3484134"/>
            <a:ext cx="1844267" cy="1589534"/>
            <a:chOff x="5276267" y="2780134"/>
            <a:chExt cx="2011363" cy="1733550"/>
          </a:xfrm>
          <a:gradFill>
            <a:gsLst>
              <a:gs pos="0">
                <a:srgbClr val="012D86"/>
              </a:gs>
              <a:gs pos="100000">
                <a:srgbClr val="0E2557"/>
              </a:gs>
            </a:gsLst>
            <a:lin scaled="0"/>
          </a:gradFill>
        </p:grpSpPr>
        <p:sp>
          <p:nvSpPr>
            <p:cNvPr id="46" name="六边形 45"/>
            <p:cNvSpPr/>
            <p:nvPr/>
          </p:nvSpPr>
          <p:spPr>
            <a:xfrm>
              <a:off x="5276267" y="2780134"/>
              <a:ext cx="2011363" cy="173355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48" name="TextBox 11"/>
            <p:cNvSpPr txBox="1">
              <a:spLocks noChangeArrowheads="1"/>
            </p:cNvSpPr>
            <p:nvPr/>
          </p:nvSpPr>
          <p:spPr bwMode="auto">
            <a:xfrm>
              <a:off x="5592755" y="3429037"/>
              <a:ext cx="1462629" cy="436361"/>
            </a:xfrm>
            <a:prstGeom prst="rect">
              <a:avLst/>
            </a:prstGeom>
            <a:grpFill/>
            <a:ln w="9525">
              <a:noFill/>
              <a:miter lim="800000"/>
            </a:ln>
          </p:spPr>
          <p:txBody>
            <a:bodyPr wrap="square">
              <a:spAutoFit/>
            </a:bodyPr>
            <a:lstStyle/>
            <a:p>
              <a:pPr algn="ctr"/>
              <a:r>
                <a:rPr lang="zh-CN" altLang="en-US" sz="2000" b="1" dirty="0">
                  <a:solidFill>
                    <a:srgbClr val="FFFFFF"/>
                  </a:solidFill>
                  <a:ea typeface="微软雅黑" panose="020B0503020204020204" pitchFamily="34" charset="-122"/>
                </a:rPr>
                <a:t>强化学习</a:t>
              </a:r>
            </a:p>
          </p:txBody>
        </p:sp>
      </p:grpSp>
      <p:sp>
        <p:nvSpPr>
          <p:cNvPr id="4" name="TextBox 53"/>
          <p:cNvSpPr txBox="1">
            <a:spLocks noChangeArrowheads="1"/>
          </p:cNvSpPr>
          <p:nvPr/>
        </p:nvSpPr>
        <p:spPr bwMode="auto">
          <a:xfrm>
            <a:off x="3591974" y="816890"/>
            <a:ext cx="1905000"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03" tIns="50402" rIns="100803" bIns="50402">
            <a:spAutoFit/>
          </a:bodyPr>
          <a:lstStyle>
            <a:lvl1pPr defTabSz="1006475" eaLnBrk="0" hangingPunct="0">
              <a:defRPr>
                <a:solidFill>
                  <a:schemeClr val="tx1"/>
                </a:solidFill>
                <a:latin typeface="Arial" panose="020B0604020202020204" pitchFamily="34" charset="0"/>
                <a:ea typeface="宋体" panose="02010600030101010101" pitchFamily="2" charset="-122"/>
              </a:defRPr>
            </a:lvl1pPr>
            <a:lvl2pPr marL="742950" indent="-285750" defTabSz="1006475" eaLnBrk="0" hangingPunct="0">
              <a:defRPr>
                <a:solidFill>
                  <a:schemeClr val="tx1"/>
                </a:solidFill>
                <a:latin typeface="Arial" panose="020B0604020202020204" pitchFamily="34" charset="0"/>
                <a:ea typeface="宋体" panose="02010600030101010101" pitchFamily="2" charset="-122"/>
              </a:defRPr>
            </a:lvl2pPr>
            <a:lvl3pPr marL="1143000" indent="-228600" defTabSz="1006475" eaLnBrk="0" hangingPunct="0">
              <a:defRPr>
                <a:solidFill>
                  <a:schemeClr val="tx1"/>
                </a:solidFill>
                <a:latin typeface="Arial" panose="020B0604020202020204" pitchFamily="34" charset="0"/>
                <a:ea typeface="宋体" panose="02010600030101010101" pitchFamily="2" charset="-122"/>
              </a:defRPr>
            </a:lvl3pPr>
            <a:lvl4pPr marL="1600200" indent="-228600" defTabSz="1006475" eaLnBrk="0" hangingPunct="0">
              <a:defRPr>
                <a:solidFill>
                  <a:schemeClr val="tx1"/>
                </a:solidFill>
                <a:latin typeface="Arial" panose="020B0604020202020204" pitchFamily="34" charset="0"/>
                <a:ea typeface="宋体" panose="02010600030101010101" pitchFamily="2" charset="-122"/>
              </a:defRPr>
            </a:lvl4pPr>
            <a:lvl5pPr marL="2057400" indent="-228600" defTabSz="1006475" eaLnBrk="0" hangingPunct="0">
              <a:defRPr>
                <a:solidFill>
                  <a:schemeClr val="tx1"/>
                </a:solidFill>
                <a:latin typeface="Arial" panose="020B0604020202020204" pitchFamily="34" charset="0"/>
                <a:ea typeface="宋体" panose="02010600030101010101" pitchFamily="2" charset="-122"/>
              </a:defRPr>
            </a:lvl5pPr>
            <a:lvl6pPr marL="25146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363636"/>
                </a:solidFill>
                <a:latin typeface="微软雅黑" panose="020B0503020204020204" pitchFamily="34" charset="-122"/>
                <a:ea typeface="微软雅黑" panose="020B0503020204020204" pitchFamily="34" charset="-122"/>
                <a:cs typeface="宋体" panose="02010600030101010101" pitchFamily="2" charset="-122"/>
              </a:rPr>
              <a:t>博弈论</a:t>
            </a:r>
          </a:p>
        </p:txBody>
      </p:sp>
      <p:sp>
        <p:nvSpPr>
          <p:cNvPr id="6" name="TextBox 53"/>
          <p:cNvSpPr txBox="1">
            <a:spLocks noChangeArrowheads="1"/>
          </p:cNvSpPr>
          <p:nvPr/>
        </p:nvSpPr>
        <p:spPr bwMode="auto">
          <a:xfrm>
            <a:off x="1573747" y="5292631"/>
            <a:ext cx="1905000"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03" tIns="50402" rIns="100803" bIns="50402">
            <a:spAutoFit/>
          </a:bodyPr>
          <a:lstStyle>
            <a:lvl1pPr defTabSz="1006475" eaLnBrk="0" hangingPunct="0">
              <a:defRPr>
                <a:solidFill>
                  <a:schemeClr val="tx1"/>
                </a:solidFill>
                <a:latin typeface="Arial" panose="020B0604020202020204" pitchFamily="34" charset="0"/>
                <a:ea typeface="宋体" panose="02010600030101010101" pitchFamily="2" charset="-122"/>
              </a:defRPr>
            </a:lvl1pPr>
            <a:lvl2pPr marL="742950" indent="-285750" defTabSz="1006475" eaLnBrk="0" hangingPunct="0">
              <a:defRPr>
                <a:solidFill>
                  <a:schemeClr val="tx1"/>
                </a:solidFill>
                <a:latin typeface="Arial" panose="020B0604020202020204" pitchFamily="34" charset="0"/>
                <a:ea typeface="宋体" panose="02010600030101010101" pitchFamily="2" charset="-122"/>
              </a:defRPr>
            </a:lvl2pPr>
            <a:lvl3pPr marL="1143000" indent="-228600" defTabSz="1006475" eaLnBrk="0" hangingPunct="0">
              <a:defRPr>
                <a:solidFill>
                  <a:schemeClr val="tx1"/>
                </a:solidFill>
                <a:latin typeface="Arial" panose="020B0604020202020204" pitchFamily="34" charset="0"/>
                <a:ea typeface="宋体" panose="02010600030101010101" pitchFamily="2" charset="-122"/>
              </a:defRPr>
            </a:lvl3pPr>
            <a:lvl4pPr marL="1600200" indent="-228600" defTabSz="1006475" eaLnBrk="0" hangingPunct="0">
              <a:defRPr>
                <a:solidFill>
                  <a:schemeClr val="tx1"/>
                </a:solidFill>
                <a:latin typeface="Arial" panose="020B0604020202020204" pitchFamily="34" charset="0"/>
                <a:ea typeface="宋体" panose="02010600030101010101" pitchFamily="2" charset="-122"/>
              </a:defRPr>
            </a:lvl4pPr>
            <a:lvl5pPr marL="2057400" indent="-228600" defTabSz="1006475" eaLnBrk="0" hangingPunct="0">
              <a:defRPr>
                <a:solidFill>
                  <a:schemeClr val="tx1"/>
                </a:solidFill>
                <a:latin typeface="Arial" panose="020B0604020202020204" pitchFamily="34" charset="0"/>
                <a:ea typeface="宋体" panose="02010600030101010101" pitchFamily="2" charset="-122"/>
              </a:defRPr>
            </a:lvl5pPr>
            <a:lvl6pPr marL="25146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363636"/>
                </a:solidFill>
                <a:latin typeface="微软雅黑" panose="020B0503020204020204" pitchFamily="34" charset="-122"/>
                <a:ea typeface="微软雅黑" panose="020B0503020204020204" pitchFamily="34" charset="-122"/>
                <a:cs typeface="宋体" panose="02010600030101010101" pitchFamily="2" charset="-122"/>
              </a:rPr>
              <a:t>智能交通</a:t>
            </a:r>
          </a:p>
        </p:txBody>
      </p:sp>
      <p:sp>
        <p:nvSpPr>
          <p:cNvPr id="7" name="TextBox 53"/>
          <p:cNvSpPr txBox="1">
            <a:spLocks noChangeArrowheads="1"/>
          </p:cNvSpPr>
          <p:nvPr/>
        </p:nvSpPr>
        <p:spPr bwMode="auto">
          <a:xfrm>
            <a:off x="5549467" y="5290061"/>
            <a:ext cx="1905000"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03" tIns="50402" rIns="100803" bIns="50402">
            <a:spAutoFit/>
          </a:bodyPr>
          <a:lstStyle>
            <a:lvl1pPr defTabSz="1006475" eaLnBrk="0" hangingPunct="0">
              <a:defRPr>
                <a:solidFill>
                  <a:schemeClr val="tx1"/>
                </a:solidFill>
                <a:latin typeface="Arial" panose="020B0604020202020204" pitchFamily="34" charset="0"/>
                <a:ea typeface="宋体" panose="02010600030101010101" pitchFamily="2" charset="-122"/>
              </a:defRPr>
            </a:lvl1pPr>
            <a:lvl2pPr marL="742950" indent="-285750" defTabSz="1006475" eaLnBrk="0" hangingPunct="0">
              <a:defRPr>
                <a:solidFill>
                  <a:schemeClr val="tx1"/>
                </a:solidFill>
                <a:latin typeface="Arial" panose="020B0604020202020204" pitchFamily="34" charset="0"/>
                <a:ea typeface="宋体" panose="02010600030101010101" pitchFamily="2" charset="-122"/>
              </a:defRPr>
            </a:lvl2pPr>
            <a:lvl3pPr marL="1143000" indent="-228600" defTabSz="1006475" eaLnBrk="0" hangingPunct="0">
              <a:defRPr>
                <a:solidFill>
                  <a:schemeClr val="tx1"/>
                </a:solidFill>
                <a:latin typeface="Arial" panose="020B0604020202020204" pitchFamily="34" charset="0"/>
                <a:ea typeface="宋体" panose="02010600030101010101" pitchFamily="2" charset="-122"/>
              </a:defRPr>
            </a:lvl3pPr>
            <a:lvl4pPr marL="1600200" indent="-228600" defTabSz="1006475" eaLnBrk="0" hangingPunct="0">
              <a:defRPr>
                <a:solidFill>
                  <a:schemeClr val="tx1"/>
                </a:solidFill>
                <a:latin typeface="Arial" panose="020B0604020202020204" pitchFamily="34" charset="0"/>
                <a:ea typeface="宋体" panose="02010600030101010101" pitchFamily="2" charset="-122"/>
              </a:defRPr>
            </a:lvl4pPr>
            <a:lvl5pPr marL="2057400" indent="-228600" defTabSz="1006475" eaLnBrk="0" hangingPunct="0">
              <a:defRPr>
                <a:solidFill>
                  <a:schemeClr val="tx1"/>
                </a:solidFill>
                <a:latin typeface="Arial" panose="020B0604020202020204" pitchFamily="34" charset="0"/>
                <a:ea typeface="宋体" panose="02010600030101010101" pitchFamily="2" charset="-122"/>
              </a:defRPr>
            </a:lvl5pPr>
            <a:lvl6pPr marL="25146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0064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363636"/>
                </a:solidFill>
                <a:latin typeface="微软雅黑" panose="020B0503020204020204" pitchFamily="34" charset="-122"/>
                <a:ea typeface="微软雅黑" panose="020B0503020204020204" pitchFamily="34" charset="-122"/>
                <a:cs typeface="宋体" panose="02010600030101010101" pitchFamily="2" charset="-122"/>
              </a:rPr>
              <a:t>人工智能</a:t>
            </a:r>
          </a:p>
        </p:txBody>
      </p:sp>
      <p:sp>
        <p:nvSpPr>
          <p:cNvPr id="9" name="直角上箭头 8"/>
          <p:cNvSpPr/>
          <p:nvPr/>
        </p:nvSpPr>
        <p:spPr>
          <a:xfrm rot="10800000">
            <a:off x="2249170" y="1694815"/>
            <a:ext cx="951865" cy="1490980"/>
          </a:xfrm>
          <a:prstGeom prst="bentUpArrow">
            <a:avLst/>
          </a:prstGeom>
          <a:solidFill>
            <a:schemeClr val="accent3">
              <a:lumMod val="65000"/>
            </a:schemeClr>
          </a:solidFill>
          <a:ln>
            <a:solidFill>
              <a:schemeClr val="accent3">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左右箭头 9"/>
          <p:cNvSpPr/>
          <p:nvPr/>
        </p:nvSpPr>
        <p:spPr>
          <a:xfrm>
            <a:off x="4112356" y="4098879"/>
            <a:ext cx="864235" cy="360045"/>
          </a:xfrm>
          <a:prstGeom prst="leftRightArrow">
            <a:avLst/>
          </a:prstGeom>
          <a:solidFill>
            <a:schemeClr val="accent3">
              <a:lumMod val="65000"/>
            </a:schemeClr>
          </a:solidFill>
          <a:ln>
            <a:solidFill>
              <a:schemeClr val="accent3">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双向箭头 10"/>
          <p:cNvSpPr/>
          <p:nvPr/>
        </p:nvSpPr>
        <p:spPr>
          <a:xfrm rot="16200000">
            <a:off x="5474335" y="1950085"/>
            <a:ext cx="1622425" cy="979170"/>
          </a:xfrm>
          <a:prstGeom prst="leftUpArrow">
            <a:avLst/>
          </a:prstGeom>
          <a:solidFill>
            <a:schemeClr val="accent3">
              <a:lumMod val="65000"/>
            </a:schemeClr>
          </a:solidFill>
          <a:ln>
            <a:solidFill>
              <a:schemeClr val="accent3">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42" presetClass="entr" presetSubtype="0" fill="hold" grpId="0" nodeType="withEffect">
                                  <p:stCondLst>
                                    <p:cond delay="6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0"/>
                            </p:stCondLst>
                            <p:childTnLst>
                              <p:par>
                                <p:cTn id="20" presetID="53" presetClass="entr" presetSubtype="16"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42" presetClass="entr" presetSubtype="0" fill="hold" grpId="0"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p:cTn id="36" dur="500" fill="hold"/>
                                        <p:tgtEl>
                                          <p:spTgt spid="45"/>
                                        </p:tgtEl>
                                        <p:attrNameLst>
                                          <p:attrName>ppt_w</p:attrName>
                                        </p:attrNameLst>
                                      </p:cBhvr>
                                      <p:tavLst>
                                        <p:tav tm="0">
                                          <p:val>
                                            <p:fltVal val="0"/>
                                          </p:val>
                                        </p:tav>
                                        <p:tav tm="100000">
                                          <p:val>
                                            <p:strVal val="#ppt_w"/>
                                          </p:val>
                                        </p:tav>
                                      </p:tavLst>
                                    </p:anim>
                                    <p:anim calcmode="lin" valueType="num">
                                      <p:cBhvr>
                                        <p:cTn id="37" dur="500" fill="hold"/>
                                        <p:tgtEl>
                                          <p:spTgt spid="45"/>
                                        </p:tgtEl>
                                        <p:attrNameLst>
                                          <p:attrName>ppt_h</p:attrName>
                                        </p:attrNameLst>
                                      </p:cBhvr>
                                      <p:tavLst>
                                        <p:tav tm="0">
                                          <p:val>
                                            <p:fltVal val="0"/>
                                          </p:val>
                                        </p:tav>
                                        <p:tav tm="100000">
                                          <p:val>
                                            <p:strVal val="#ppt_h"/>
                                          </p:val>
                                        </p:tav>
                                      </p:tavLst>
                                    </p:anim>
                                    <p:animEffect transition="in" filter="fade">
                                      <p:cBhvr>
                                        <p:cTn id="38" dur="500"/>
                                        <p:tgtEl>
                                          <p:spTgt spid="45"/>
                                        </p:tgtEl>
                                      </p:cBhvr>
                                    </p:animEffect>
                                  </p:childTnLst>
                                </p:cTn>
                              </p:par>
                              <p:par>
                                <p:cTn id="39" presetID="42" presetClass="entr" presetSubtype="0" fill="hold" grpId="0" nodeType="withEffect">
                                  <p:stCondLst>
                                    <p:cond delay="60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anim calcmode="lin" valueType="num">
                                      <p:cBhvr>
                                        <p:cTn id="42" dur="500" fill="hold"/>
                                        <p:tgtEl>
                                          <p:spTgt spid="7"/>
                                        </p:tgtEl>
                                        <p:attrNameLst>
                                          <p:attrName>ppt_x</p:attrName>
                                        </p:attrNameLst>
                                      </p:cBhvr>
                                      <p:tavLst>
                                        <p:tav tm="0">
                                          <p:val>
                                            <p:strVal val="#ppt_x"/>
                                          </p:val>
                                        </p:tav>
                                        <p:tav tm="100000">
                                          <p:val>
                                            <p:strVal val="#ppt_x"/>
                                          </p:val>
                                        </p:tav>
                                      </p:tavLst>
                                    </p:anim>
                                    <p:anim calcmode="lin" valueType="num">
                                      <p:cBhvr>
                                        <p:cTn id="4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bldLvl="0" animBg="1"/>
      <p:bldP spid="10" grpId="0" bldLvl="0" animBg="1"/>
      <p:bldP spid="1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692696"/>
            <a:ext cx="7777167" cy="1200329"/>
          </a:xfrm>
          <a:prstGeom prst="rect">
            <a:avLst/>
          </a:prstGeom>
          <a:noFill/>
        </p:spPr>
        <p:txBody>
          <a:bodyPr wrap="square" rtlCol="0">
            <a:spAutoFit/>
          </a:bodyPr>
          <a:lstStyle/>
          <a:p>
            <a:r>
              <a:rPr lang="zh-CN" altLang="en-US" sz="2400" dirty="0"/>
              <a:t>问题：</a:t>
            </a:r>
          </a:p>
          <a:p>
            <a:r>
              <a:rPr lang="zh-CN" altLang="en-US" sz="2400" b="1" dirty="0"/>
              <a:t>智能体有几个特性，分别是什么？并举一个例子说明智能体的特性</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6" y="2780928"/>
            <a:ext cx="9145016" cy="1846585"/>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83568" y="2924944"/>
            <a:ext cx="7644638" cy="1615827"/>
          </a:xfrm>
          <a:prstGeom prst="rect">
            <a:avLst/>
          </a:prstGeom>
          <a:noFill/>
        </p:spPr>
        <p:txBody>
          <a:bodyPr wrap="square" rtlCol="0">
            <a:spAutoFit/>
          </a:bodyPr>
          <a:lstStyle/>
          <a:p>
            <a:pPr algn="ctr"/>
            <a:r>
              <a:rPr lang="zh-CN" altLang="en-US" sz="4950" b="1" dirty="0">
                <a:solidFill>
                  <a:schemeClr val="bg1"/>
                </a:solidFill>
                <a:latin typeface="微软雅黑" panose="020B0503020204020204" pitchFamily="34" charset="-122"/>
                <a:ea typeface="微软雅黑" panose="020B0503020204020204" pitchFamily="34" charset="-122"/>
              </a:rPr>
              <a:t>多智能体系统（</a:t>
            </a:r>
            <a:r>
              <a:rPr lang="en-US" altLang="zh-CN" sz="4950" b="1" dirty="0">
                <a:solidFill>
                  <a:schemeClr val="bg1"/>
                </a:solidFill>
                <a:latin typeface="微软雅黑" panose="020B0503020204020204" pitchFamily="34" charset="-122"/>
                <a:ea typeface="微软雅黑" panose="020B0503020204020204" pitchFamily="34" charset="-122"/>
              </a:rPr>
              <a:t>Multi-agent system</a:t>
            </a:r>
            <a:r>
              <a:rPr lang="zh-CN" altLang="en-US" sz="4950" b="1" dirty="0">
                <a:solidFill>
                  <a:schemeClr val="bg1"/>
                </a:solidFill>
                <a:latin typeface="微软雅黑" panose="020B0503020204020204" pitchFamily="34" charset="-122"/>
                <a:ea typeface="微软雅黑" panose="020B0503020204020204" pitchFamily="34" charset="-122"/>
              </a:rPr>
              <a:t>）</a:t>
            </a:r>
          </a:p>
        </p:txBody>
      </p:sp>
      <p:sp>
        <p:nvSpPr>
          <p:cNvPr id="9" name="任意多边形 8"/>
          <p:cNvSpPr/>
          <p:nvPr/>
        </p:nvSpPr>
        <p:spPr>
          <a:xfrm>
            <a:off x="251520" y="1988840"/>
            <a:ext cx="1271112" cy="1152128"/>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800" b="1" dirty="0">
                <a:latin typeface="Segoe UI" panose="020B0502040204020203" charset="0"/>
                <a:ea typeface="华文隶书" panose="02010800040101010101" pitchFamily="2" charset="-122"/>
              </a:rPr>
              <a:t>2</a:t>
            </a:r>
            <a:endParaRPr lang="zh-CN" altLang="en-US" sz="8800" b="1" dirty="0">
              <a:latin typeface="Segoe UI" panose="020B0502040204020203" charset="0"/>
              <a:ea typeface="华文隶书" panose="02010800040101010101" pitchFamily="2"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087" t="6184" r="6353" b="6254"/>
          <a:stretch>
            <a:fillRect/>
          </a:stretch>
        </p:blipFill>
        <p:spPr>
          <a:xfrm>
            <a:off x="7956376" y="2316342"/>
            <a:ext cx="936104" cy="936104"/>
          </a:xfrm>
          <a:prstGeom prst="ellipse">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a:t>
            </a:r>
          </a:p>
        </p:txBody>
      </p:sp>
      <p:sp>
        <p:nvSpPr>
          <p:cNvPr id="19" name="文本框 18"/>
          <p:cNvSpPr txBox="1"/>
          <p:nvPr/>
        </p:nvSpPr>
        <p:spPr>
          <a:xfrm>
            <a:off x="611560" y="980728"/>
            <a:ext cx="8202405" cy="2807948"/>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Agent具有自主性、交互性、反应性、主动性、学习性和移动性等智能特性，但</a:t>
            </a:r>
            <a:r>
              <a:rPr lang="zh-CN" altLang="en-US" sz="2000" b="1" dirty="0">
                <a:latin typeface="微软雅黑" panose="020B0503020204020204" pitchFamily="34" charset="-122"/>
                <a:ea typeface="微软雅黑" panose="020B0503020204020204" pitchFamily="34" charset="-122"/>
              </a:rPr>
              <a:t>单个的Agent对问题的解决能力有限，很难完成动态分布、网络和异构情况下的大型、复杂问题</a:t>
            </a:r>
            <a:r>
              <a:rPr lang="zh-CN" altLang="en-US" sz="2000" dirty="0">
                <a:latin typeface="微软雅黑" panose="020B0503020204020204" pitchFamily="34" charset="-122"/>
                <a:ea typeface="微软雅黑" panose="020B0503020204020204" pitchFamily="34" charset="-122"/>
              </a:rPr>
              <a:t>。正如一个人不能离开他所存在的集体、社会而单独存在一样。Agent的研究最终要融入多Agent系统，研究单个Agent的最终目的是将它放入MAS</a:t>
            </a:r>
            <a:r>
              <a:rPr lang="en-US" altLang="zh-CN" sz="2000" dirty="0">
                <a:latin typeface="微软雅黑" panose="020B0503020204020204" pitchFamily="34" charset="-122"/>
                <a:ea typeface="微软雅黑" panose="020B0503020204020204" pitchFamily="34" charset="-122"/>
              </a:rPr>
              <a:t>(</a:t>
            </a:r>
            <a:r>
              <a:rPr lang="en-US" altLang="zh-CN" sz="2000" b="0" i="0" dirty="0">
                <a:solidFill>
                  <a:srgbClr val="333333"/>
                </a:solidFill>
                <a:effectLst/>
                <a:latin typeface="Helvetica Neue"/>
              </a:rPr>
              <a:t>Multi-Agent System</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中，解决大型、复杂问题，这就导致了多Agent系统的出现。</a:t>
            </a:r>
          </a:p>
        </p:txBody>
      </p:sp>
      <p:pic>
        <p:nvPicPr>
          <p:cNvPr id="5" name="图片 4"/>
          <p:cNvPicPr>
            <a:picLocks noChangeAspect="1"/>
          </p:cNvPicPr>
          <p:nvPr/>
        </p:nvPicPr>
        <p:blipFill>
          <a:blip r:embed="rId3"/>
          <a:stretch>
            <a:fillRect/>
          </a:stretch>
        </p:blipFill>
        <p:spPr>
          <a:xfrm>
            <a:off x="683568" y="3788676"/>
            <a:ext cx="7914372" cy="2743847"/>
          </a:xfrm>
          <a:prstGeom prst="rect">
            <a:avLst/>
          </a:prstGeom>
        </p:spPr>
      </p:pic>
      <p:sp>
        <p:nvSpPr>
          <p:cNvPr id="8" name="文本框 7"/>
          <p:cNvSpPr txBox="1"/>
          <p:nvPr/>
        </p:nvSpPr>
        <p:spPr>
          <a:xfrm>
            <a:off x="4438484" y="6532523"/>
            <a:ext cx="3263963" cy="369332"/>
          </a:xfrm>
          <a:prstGeom prst="rect">
            <a:avLst/>
          </a:prstGeom>
          <a:noFill/>
        </p:spPr>
        <p:txBody>
          <a:bodyPr wrap="square" rtlCol="0">
            <a:spAutoFit/>
          </a:bodyPr>
          <a:lstStyle/>
          <a:p>
            <a:r>
              <a:rPr lang="en-US" altLang="zh-CN" dirty="0"/>
              <a:t>MAS</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a:t>
            </a:r>
          </a:p>
        </p:txBody>
      </p:sp>
      <p:sp>
        <p:nvSpPr>
          <p:cNvPr id="2" name="文本框 1"/>
          <p:cNvSpPr txBox="1"/>
          <p:nvPr/>
        </p:nvSpPr>
        <p:spPr>
          <a:xfrm>
            <a:off x="179512" y="908720"/>
            <a:ext cx="8856984" cy="5116272"/>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什么是多智能体系统？</a:t>
            </a:r>
            <a:r>
              <a:rPr lang="en-US" altLang="zh-CN" sz="2000" dirty="0">
                <a:latin typeface="微软雅黑" panose="020B0503020204020204" pitchFamily="34" charset="-122"/>
                <a:ea typeface="微软雅黑" panose="020B0503020204020204" pitchFamily="34" charset="-122"/>
              </a:rPr>
              <a:t>(What kin of systems?)</a:t>
            </a:r>
          </a:p>
          <a:p>
            <a:pPr>
              <a:lnSpc>
                <a:spcPct val="150000"/>
              </a:lnSpc>
            </a:pPr>
            <a:r>
              <a:rPr lang="zh-CN" altLang="en-US" sz="2000" dirty="0">
                <a:latin typeface="微软雅黑" panose="020B0503020204020204" pitchFamily="34" charset="-122"/>
                <a:ea typeface="微软雅黑" panose="020B0503020204020204" pitchFamily="34" charset="-122"/>
              </a:rPr>
              <a:t>一组具有</a:t>
            </a:r>
            <a:r>
              <a:rPr lang="zh-CN" altLang="en-US" sz="2000" b="1" dirty="0">
                <a:solidFill>
                  <a:srgbClr val="FF0000"/>
                </a:solidFill>
                <a:latin typeface="微软雅黑" panose="020B0503020204020204" pitchFamily="34" charset="-122"/>
                <a:ea typeface="微软雅黑" panose="020B0503020204020204" pitchFamily="34" charset="-122"/>
              </a:rPr>
              <a:t>感知</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相互通讯</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计算</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控制</a:t>
            </a:r>
            <a:r>
              <a:rPr lang="zh-CN" altLang="en-US" sz="2000" dirty="0">
                <a:latin typeface="微软雅黑" panose="020B0503020204020204" pitchFamily="34" charset="-122"/>
                <a:ea typeface="微软雅黑" panose="020B0503020204020204" pitchFamily="34" charset="-122"/>
              </a:rPr>
              <a:t>能力的智能体组成的系统</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(Group of agents with control, sensing, communication and computing)</a:t>
            </a:r>
          </a:p>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具有感知周围环境的能力</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Each individual senses its immediate environment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具有与其他智能体交互的能力</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Communicates with others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信息处理，计算能力</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Processes information gathered</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需求响应，决策能力</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Takes local action in response</a:t>
            </a:r>
            <a:r>
              <a:rPr lang="zh-CN" altLang="en-US" sz="2000"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a:t>
            </a:r>
          </a:p>
        </p:txBody>
      </p:sp>
      <p:cxnSp>
        <p:nvCxnSpPr>
          <p:cNvPr id="21" name="Straight Connector 25"/>
          <p:cNvCxnSpPr/>
          <p:nvPr/>
        </p:nvCxnSpPr>
        <p:spPr>
          <a:xfrm>
            <a:off x="388460" y="2852936"/>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22" name="Straight Connector 36"/>
          <p:cNvCxnSpPr/>
          <p:nvPr/>
        </p:nvCxnSpPr>
        <p:spPr>
          <a:xfrm>
            <a:off x="3445262" y="2852936"/>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23" name="Straight Connector 46"/>
          <p:cNvCxnSpPr/>
          <p:nvPr/>
        </p:nvCxnSpPr>
        <p:spPr>
          <a:xfrm>
            <a:off x="6437132" y="2852936"/>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28" name="Straight Connector 47"/>
          <p:cNvCxnSpPr/>
          <p:nvPr/>
        </p:nvCxnSpPr>
        <p:spPr>
          <a:xfrm>
            <a:off x="3124764" y="1988840"/>
            <a:ext cx="0" cy="3888432"/>
          </a:xfrm>
          <a:prstGeom prst="line">
            <a:avLst/>
          </a:prstGeom>
          <a:ln w="190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29" name="Straight Connector 49"/>
          <p:cNvCxnSpPr/>
          <p:nvPr/>
        </p:nvCxnSpPr>
        <p:spPr>
          <a:xfrm>
            <a:off x="6149100" y="1988840"/>
            <a:ext cx="0" cy="3985164"/>
          </a:xfrm>
          <a:prstGeom prst="line">
            <a:avLst/>
          </a:prstGeom>
          <a:ln w="190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30" name="矩形 29"/>
          <p:cNvSpPr/>
          <p:nvPr/>
        </p:nvSpPr>
        <p:spPr>
          <a:xfrm>
            <a:off x="827584" y="1988840"/>
            <a:ext cx="1142618"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分布式</a:t>
            </a:r>
            <a:endParaRPr lang="zh-CN" altLang="en-US" sz="2400" dirty="0">
              <a:solidFill>
                <a:srgbClr val="FF0000"/>
              </a:solidFill>
            </a:endParaRPr>
          </a:p>
        </p:txBody>
      </p:sp>
      <p:sp>
        <p:nvSpPr>
          <p:cNvPr id="31" name="矩形 30"/>
          <p:cNvSpPr/>
          <p:nvPr/>
        </p:nvSpPr>
        <p:spPr>
          <a:xfrm>
            <a:off x="3861430" y="1988840"/>
            <a:ext cx="1142618"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开放性</a:t>
            </a:r>
            <a:endParaRPr lang="zh-CN" altLang="en-US" sz="2400" dirty="0">
              <a:solidFill>
                <a:srgbClr val="FF0000"/>
              </a:solidFill>
            </a:endParaRPr>
          </a:p>
        </p:txBody>
      </p:sp>
      <p:sp>
        <p:nvSpPr>
          <p:cNvPr id="32" name="矩形 31"/>
          <p:cNvSpPr/>
          <p:nvPr/>
        </p:nvSpPr>
        <p:spPr>
          <a:xfrm>
            <a:off x="6885766" y="1988840"/>
            <a:ext cx="1142618"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动态性</a:t>
            </a:r>
          </a:p>
        </p:txBody>
      </p:sp>
      <p:sp>
        <p:nvSpPr>
          <p:cNvPr id="33" name="矩形 32"/>
          <p:cNvSpPr/>
          <p:nvPr/>
        </p:nvSpPr>
        <p:spPr>
          <a:xfrm>
            <a:off x="316452" y="3506232"/>
            <a:ext cx="2639172" cy="1938992"/>
          </a:xfrm>
          <a:prstGeom prst="rect">
            <a:avLst/>
          </a:prstGeom>
          <a:solidFill>
            <a:schemeClr val="bg2">
              <a:alpha val="61000"/>
            </a:schemeClr>
          </a:solidFill>
        </p:spPr>
        <p:txBody>
          <a:bodyPr wrap="square">
            <a:spAutoFit/>
          </a:body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感知：局部性</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交互：局部性</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计算：异步性</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zh-CN" altLang="en-US" sz="2000" dirty="0">
              <a:solidFill>
                <a:srgbClr val="FF0000"/>
              </a:solidFill>
            </a:endParaRPr>
          </a:p>
        </p:txBody>
      </p:sp>
      <p:sp>
        <p:nvSpPr>
          <p:cNvPr id="34" name="Chevron 19"/>
          <p:cNvSpPr/>
          <p:nvPr/>
        </p:nvSpPr>
        <p:spPr>
          <a:xfrm>
            <a:off x="2091527" y="1916832"/>
            <a:ext cx="1202378" cy="587323"/>
          </a:xfrm>
          <a:prstGeom prst="chevron">
            <a:avLst>
              <a:gd name="adj" fmla="val 41715"/>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endParaRPr>
          </a:p>
        </p:txBody>
      </p:sp>
      <p:sp>
        <p:nvSpPr>
          <p:cNvPr id="35" name="Chevron 19"/>
          <p:cNvSpPr/>
          <p:nvPr/>
        </p:nvSpPr>
        <p:spPr>
          <a:xfrm>
            <a:off x="5159722" y="1916832"/>
            <a:ext cx="1202378" cy="587323"/>
          </a:xfrm>
          <a:prstGeom prst="chevron">
            <a:avLst>
              <a:gd name="adj" fmla="val 41715"/>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endParaRPr>
          </a:p>
        </p:txBody>
      </p:sp>
      <p:sp>
        <p:nvSpPr>
          <p:cNvPr id="36" name="矩形 35"/>
          <p:cNvSpPr/>
          <p:nvPr/>
        </p:nvSpPr>
        <p:spPr>
          <a:xfrm>
            <a:off x="3384647" y="3499871"/>
            <a:ext cx="2376264" cy="1938992"/>
          </a:xfrm>
          <a:prstGeom prst="rect">
            <a:avLst/>
          </a:prstGeom>
          <a:solidFill>
            <a:schemeClr val="bg2">
              <a:lumMod val="75000"/>
              <a:alpha val="59000"/>
            </a:schemeClr>
          </a:solidFill>
        </p:spPr>
        <p:txBody>
          <a:bodyPr wrap="square">
            <a:spAutoFit/>
          </a:body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性质：异质</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目标：异质</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可加入或退出系统</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6319610" y="3502207"/>
            <a:ext cx="2376264" cy="1938992"/>
          </a:xfrm>
          <a:prstGeom prst="rect">
            <a:avLst/>
          </a:prstGeom>
          <a:solidFill>
            <a:schemeClr val="bg2">
              <a:lumMod val="50000"/>
              <a:alpha val="61000"/>
            </a:schemeClr>
          </a:solidFill>
        </p:spPr>
        <p:txBody>
          <a:bodyPr wrap="square">
            <a:spAutoFit/>
          </a:body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状态</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交互结构</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交互策略</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zh-CN" altLang="en-US" sz="2000" dirty="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a:t>
            </a:r>
          </a:p>
        </p:txBody>
      </p:sp>
      <p:cxnSp>
        <p:nvCxnSpPr>
          <p:cNvPr id="9" name="Straight Connector 25"/>
          <p:cNvCxnSpPr/>
          <p:nvPr/>
        </p:nvCxnSpPr>
        <p:spPr>
          <a:xfrm>
            <a:off x="6458718" y="5012547"/>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10" name="Straight Connector 36"/>
          <p:cNvCxnSpPr/>
          <p:nvPr/>
        </p:nvCxnSpPr>
        <p:spPr>
          <a:xfrm>
            <a:off x="3380330" y="5029893"/>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11" name="Straight Connector 46"/>
          <p:cNvCxnSpPr/>
          <p:nvPr/>
        </p:nvCxnSpPr>
        <p:spPr>
          <a:xfrm>
            <a:off x="416385" y="5052645"/>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12" name="Straight Connector 47"/>
          <p:cNvCxnSpPr/>
          <p:nvPr/>
        </p:nvCxnSpPr>
        <p:spPr>
          <a:xfrm>
            <a:off x="3059832" y="2636912"/>
            <a:ext cx="0" cy="3888432"/>
          </a:xfrm>
          <a:prstGeom prst="line">
            <a:avLst/>
          </a:prstGeom>
          <a:ln w="190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3" name="Straight Connector 49"/>
          <p:cNvCxnSpPr/>
          <p:nvPr/>
        </p:nvCxnSpPr>
        <p:spPr>
          <a:xfrm>
            <a:off x="6084168" y="2636912"/>
            <a:ext cx="0" cy="3985164"/>
          </a:xfrm>
          <a:prstGeom prst="line">
            <a:avLst/>
          </a:prstGeom>
          <a:ln w="190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14" name="矩形 13"/>
          <p:cNvSpPr/>
          <p:nvPr/>
        </p:nvSpPr>
        <p:spPr>
          <a:xfrm>
            <a:off x="6674742" y="5182237"/>
            <a:ext cx="2016224"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等级层次结构</a:t>
            </a:r>
            <a:endParaRPr lang="zh-CN" altLang="en-US" sz="2400" dirty="0">
              <a:solidFill>
                <a:srgbClr val="FF0000"/>
              </a:solidFill>
            </a:endParaRPr>
          </a:p>
        </p:txBody>
      </p:sp>
      <p:sp>
        <p:nvSpPr>
          <p:cNvPr id="15" name="矩形 14"/>
          <p:cNvSpPr/>
          <p:nvPr/>
        </p:nvSpPr>
        <p:spPr>
          <a:xfrm>
            <a:off x="3880467" y="5184941"/>
            <a:ext cx="2176728"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联盟结构</a:t>
            </a:r>
            <a:endParaRPr lang="zh-CN" altLang="en-US" sz="2400" dirty="0">
              <a:solidFill>
                <a:srgbClr val="FF0000"/>
              </a:solidFill>
            </a:endParaRPr>
          </a:p>
        </p:txBody>
      </p:sp>
      <p:sp>
        <p:nvSpPr>
          <p:cNvPr id="16" name="矩形 15"/>
          <p:cNvSpPr/>
          <p:nvPr/>
        </p:nvSpPr>
        <p:spPr>
          <a:xfrm>
            <a:off x="562238" y="5210079"/>
            <a:ext cx="2158403"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纯分布式结构</a:t>
            </a:r>
          </a:p>
        </p:txBody>
      </p:sp>
      <p:sp>
        <p:nvSpPr>
          <p:cNvPr id="37" name="矩形 36"/>
          <p:cNvSpPr/>
          <p:nvPr/>
        </p:nvSpPr>
        <p:spPr>
          <a:xfrm>
            <a:off x="323528" y="1124744"/>
            <a:ext cx="5040560"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交互结构举例</a:t>
            </a:r>
            <a:endParaRPr lang="zh-CN" altLang="en-US" sz="2400" dirty="0">
              <a:solidFill>
                <a:srgbClr val="FF0000"/>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6295" t="1905" r="6295" b="7917"/>
          <a:stretch>
            <a:fillRect/>
          </a:stretch>
        </p:blipFill>
        <p:spPr>
          <a:xfrm>
            <a:off x="6278011" y="2420259"/>
            <a:ext cx="2744753" cy="222547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0080" y="2437605"/>
            <a:ext cx="2574028" cy="2232248"/>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6101" t="25587" r="21926"/>
          <a:stretch>
            <a:fillRect/>
          </a:stretch>
        </p:blipFill>
        <p:spPr>
          <a:xfrm>
            <a:off x="388375" y="2415103"/>
            <a:ext cx="2411350" cy="226837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a:t>
            </a:r>
          </a:p>
        </p:txBody>
      </p:sp>
      <p:cxnSp>
        <p:nvCxnSpPr>
          <p:cNvPr id="9"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10" name="Straight Connector 36"/>
          <p:cNvCxnSpPr/>
          <p:nvPr/>
        </p:nvCxnSpPr>
        <p:spPr>
          <a:xfrm>
            <a:off x="3380330"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11" name="Straight Connector 46"/>
          <p:cNvCxnSpPr/>
          <p:nvPr/>
        </p:nvCxnSpPr>
        <p:spPr>
          <a:xfrm>
            <a:off x="6372200" y="5192499"/>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12" name="Straight Connector 47"/>
          <p:cNvCxnSpPr/>
          <p:nvPr/>
        </p:nvCxnSpPr>
        <p:spPr>
          <a:xfrm>
            <a:off x="3059832" y="2636912"/>
            <a:ext cx="0" cy="3888432"/>
          </a:xfrm>
          <a:prstGeom prst="line">
            <a:avLst/>
          </a:prstGeom>
          <a:ln w="190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3" name="Straight Connector 49"/>
          <p:cNvCxnSpPr/>
          <p:nvPr/>
        </p:nvCxnSpPr>
        <p:spPr>
          <a:xfrm>
            <a:off x="6084168" y="2636912"/>
            <a:ext cx="0" cy="3985164"/>
          </a:xfrm>
          <a:prstGeom prst="line">
            <a:avLst/>
          </a:prstGeom>
          <a:ln w="190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14" name="矩形 13"/>
          <p:cNvSpPr/>
          <p:nvPr/>
        </p:nvSpPr>
        <p:spPr>
          <a:xfrm>
            <a:off x="723110" y="5333459"/>
            <a:ext cx="1728192"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小世界特性</a:t>
            </a:r>
            <a:endParaRPr lang="zh-CN" altLang="en-US" sz="2400" dirty="0">
              <a:solidFill>
                <a:srgbClr val="FF0000"/>
              </a:solidFill>
            </a:endParaRPr>
          </a:p>
        </p:txBody>
      </p:sp>
      <p:sp>
        <p:nvSpPr>
          <p:cNvPr id="15" name="矩形 14"/>
          <p:cNvSpPr/>
          <p:nvPr/>
        </p:nvSpPr>
        <p:spPr>
          <a:xfrm>
            <a:off x="3747191" y="5334158"/>
            <a:ext cx="2176728"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无标度特性</a:t>
            </a:r>
            <a:endParaRPr lang="zh-CN" altLang="en-US" sz="2400" dirty="0">
              <a:solidFill>
                <a:srgbClr val="FF0000"/>
              </a:solidFill>
            </a:endParaRPr>
          </a:p>
        </p:txBody>
      </p:sp>
      <p:sp>
        <p:nvSpPr>
          <p:cNvPr id="17" name="矩形 16"/>
          <p:cNvSpPr/>
          <p:nvPr/>
        </p:nvSpPr>
        <p:spPr>
          <a:xfrm>
            <a:off x="264024" y="1048333"/>
            <a:ext cx="5040560"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交互结构特征：</a:t>
            </a:r>
            <a:endParaRPr lang="zh-CN" altLang="en-US" sz="2400" dirty="0">
              <a:solidFill>
                <a:srgbClr val="FF0000"/>
              </a:solidFill>
            </a:endParaRPr>
          </a:p>
        </p:txBody>
      </p:sp>
      <p:sp>
        <p:nvSpPr>
          <p:cNvPr id="18" name="矩形 17"/>
          <p:cNvSpPr/>
          <p:nvPr/>
        </p:nvSpPr>
        <p:spPr>
          <a:xfrm>
            <a:off x="6578812" y="5334158"/>
            <a:ext cx="2176728"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网络层次特性</a:t>
            </a:r>
            <a:endParaRPr lang="zh-CN" altLang="en-US" sz="2400" dirty="0">
              <a:solidFill>
                <a:srgbClr val="FF0000"/>
              </a:solidFill>
            </a:endParaRPr>
          </a:p>
        </p:txBody>
      </p:sp>
      <p:pic>
        <p:nvPicPr>
          <p:cNvPr id="2" name="图片 1"/>
          <p:cNvPicPr>
            <a:picLocks noChangeAspect="1"/>
          </p:cNvPicPr>
          <p:nvPr/>
        </p:nvPicPr>
        <p:blipFill>
          <a:blip r:embed="rId3"/>
          <a:stretch>
            <a:fillRect/>
          </a:stretch>
        </p:blipFill>
        <p:spPr>
          <a:xfrm>
            <a:off x="264024" y="2453838"/>
            <a:ext cx="2579321" cy="2362155"/>
          </a:xfrm>
          <a:prstGeom prst="rect">
            <a:avLst/>
          </a:prstGeom>
        </p:spPr>
      </p:pic>
      <p:pic>
        <p:nvPicPr>
          <p:cNvPr id="3" name="图片 2"/>
          <p:cNvPicPr>
            <a:picLocks noChangeAspect="1"/>
          </p:cNvPicPr>
          <p:nvPr/>
        </p:nvPicPr>
        <p:blipFill>
          <a:blip r:embed="rId4"/>
          <a:stretch>
            <a:fillRect/>
          </a:stretch>
        </p:blipFill>
        <p:spPr>
          <a:xfrm>
            <a:off x="3240480" y="2440189"/>
            <a:ext cx="2627200" cy="2356754"/>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4704" y="2420888"/>
            <a:ext cx="2343797" cy="23495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系统的同质与异质</a:t>
            </a:r>
          </a:p>
        </p:txBody>
      </p:sp>
      <p:sp>
        <p:nvSpPr>
          <p:cNvPr id="22" name="矩形 21"/>
          <p:cNvSpPr/>
          <p:nvPr/>
        </p:nvSpPr>
        <p:spPr>
          <a:xfrm>
            <a:off x="490833" y="1289433"/>
            <a:ext cx="8352928"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同质多</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 </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homogeneous</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2400" b="1" dirty="0" err="1">
                <a:solidFill>
                  <a:schemeClr val="tx1">
                    <a:lumMod val="95000"/>
                    <a:lumOff val="5000"/>
                  </a:schemeClr>
                </a:solidFill>
                <a:latin typeface="微软雅黑" panose="020B0503020204020204" pitchFamily="34" charset="-122"/>
                <a:ea typeface="微软雅黑" panose="020B0503020204020204" pitchFamily="34" charset="-122"/>
              </a:rPr>
              <a:t>multiagent</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 system</a:t>
            </a:r>
            <a:endParaRPr lang="zh-CN" altLang="en-US" sz="2400" dirty="0">
              <a:solidFill>
                <a:srgbClr val="FF0000"/>
              </a:solidFill>
            </a:endParaRPr>
          </a:p>
        </p:txBody>
      </p:sp>
      <p:sp>
        <p:nvSpPr>
          <p:cNvPr id="23" name="矩形 22"/>
          <p:cNvSpPr/>
          <p:nvPr/>
        </p:nvSpPr>
        <p:spPr>
          <a:xfrm>
            <a:off x="490833" y="1730425"/>
            <a:ext cx="8352928"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异质多</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 </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heterogeneous</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2400" b="1" dirty="0" err="1">
                <a:solidFill>
                  <a:schemeClr val="tx1">
                    <a:lumMod val="95000"/>
                    <a:lumOff val="5000"/>
                  </a:schemeClr>
                </a:solidFill>
                <a:latin typeface="微软雅黑" panose="020B0503020204020204" pitchFamily="34" charset="-122"/>
                <a:ea typeface="微软雅黑" panose="020B0503020204020204" pitchFamily="34" charset="-122"/>
              </a:rPr>
              <a:t>multiagent</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 system</a:t>
            </a:r>
            <a:endParaRPr lang="zh-CN" altLang="en-US" sz="2400" dirty="0">
              <a:solidFill>
                <a:srgbClr val="FF0000"/>
              </a:solidFill>
            </a:endParaRPr>
          </a:p>
        </p:txBody>
      </p:sp>
      <p:sp>
        <p:nvSpPr>
          <p:cNvPr id="2" name="矩形 1"/>
          <p:cNvSpPr/>
          <p:nvPr/>
        </p:nvSpPr>
        <p:spPr>
          <a:xfrm>
            <a:off x="1331640" y="3214717"/>
            <a:ext cx="5206297" cy="646331"/>
          </a:xfrm>
          <a:prstGeom prst="rect">
            <a:avLst/>
          </a:prstGeom>
        </p:spPr>
        <p:txBody>
          <a:bodyPr wrap="none">
            <a:spAutoFit/>
          </a:bodyPr>
          <a:lstStyle/>
          <a:p>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Homogeneous</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：同类的、同种的、均匀的；</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Heterogeneous</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：异类的、多样化的、非均匀的</a:t>
            </a:r>
          </a:p>
        </p:txBody>
      </p:sp>
      <p:sp>
        <p:nvSpPr>
          <p:cNvPr id="24" name="矩形 23"/>
          <p:cNvSpPr/>
          <p:nvPr/>
        </p:nvSpPr>
        <p:spPr>
          <a:xfrm>
            <a:off x="539552" y="4532927"/>
            <a:ext cx="8352928" cy="1200329"/>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同质与异质是</a:t>
            </a:r>
            <a:r>
              <a:rPr lang="zh-CN" altLang="en-US" sz="2400" b="1" dirty="0">
                <a:solidFill>
                  <a:srgbClr val="FF0000"/>
                </a:solidFill>
                <a:latin typeface="微软雅黑" panose="020B0503020204020204" pitchFamily="34" charset="-122"/>
                <a:ea typeface="微软雅黑" panose="020B0503020204020204" pitchFamily="34" charset="-122"/>
              </a:rPr>
              <a:t>相对</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的概念</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268605" indent="-268605"/>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同一个系统可以从不同评判角度被认为是同质的，也可以被认为是异质的</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11560" y="3307306"/>
            <a:ext cx="538536" cy="487592"/>
          </a:xfrm>
          <a:prstGeom prst="rect">
            <a:avLst/>
          </a:prstGeom>
        </p:spPr>
      </p:pic>
      <p:cxnSp>
        <p:nvCxnSpPr>
          <p:cNvPr id="9" name="Straight Connector 25"/>
          <p:cNvCxnSpPr/>
          <p:nvPr/>
        </p:nvCxnSpPr>
        <p:spPr>
          <a:xfrm>
            <a:off x="539552" y="2658932"/>
            <a:ext cx="8136904"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927" y="2361878"/>
            <a:ext cx="5538067" cy="4496122"/>
          </a:xfrm>
          <a:prstGeom prst="rect">
            <a:avLst/>
          </a:prstGeom>
        </p:spPr>
      </p:pic>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系统应用举例</a:t>
            </a:r>
          </a:p>
        </p:txBody>
      </p:sp>
      <p:sp>
        <p:nvSpPr>
          <p:cNvPr id="13" name="矩形 12"/>
          <p:cNvSpPr/>
          <p:nvPr/>
        </p:nvSpPr>
        <p:spPr>
          <a:xfrm>
            <a:off x="10215" y="870972"/>
            <a:ext cx="9144000" cy="126188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3600" b="1" dirty="0">
                <a:solidFill>
                  <a:schemeClr val="tx1">
                    <a:lumMod val="95000"/>
                    <a:lumOff val="5000"/>
                  </a:schemeClr>
                </a:solidFill>
                <a:latin typeface="微软雅黑" panose="020B0503020204020204" pitchFamily="34" charset="-122"/>
                <a:ea typeface="微软雅黑" panose="020B0503020204020204" pitchFamily="34" charset="-122"/>
              </a:rPr>
              <a:t>群体建模</a:t>
            </a:r>
            <a:r>
              <a:rPr lang="en-US" altLang="zh-CN" sz="3600" b="1" dirty="0">
                <a:solidFill>
                  <a:schemeClr val="tx1">
                    <a:lumMod val="95000"/>
                    <a:lumOff val="5000"/>
                  </a:schemeClr>
                </a:solidFill>
                <a:latin typeface="微软雅黑" panose="020B0503020204020204" pitchFamily="34" charset="-122"/>
                <a:ea typeface="微软雅黑" panose="020B0503020204020204" pitchFamily="34" charset="-122"/>
              </a:rPr>
              <a:t>-&gt;</a:t>
            </a:r>
            <a:r>
              <a:rPr lang="zh-CN" altLang="en-US" sz="3600" b="1" dirty="0">
                <a:solidFill>
                  <a:schemeClr val="tx1">
                    <a:lumMod val="95000"/>
                    <a:lumOff val="5000"/>
                  </a:schemeClr>
                </a:solidFill>
                <a:latin typeface="微软雅黑" panose="020B0503020204020204" pitchFamily="34" charset="-122"/>
                <a:ea typeface="微软雅黑" panose="020B0503020204020204" pitchFamily="34" charset="-122"/>
              </a:rPr>
              <a:t>系统效用优化</a:t>
            </a:r>
          </a:p>
          <a:p>
            <a:pPr algn="ctr"/>
            <a:endParaRPr lang="zh-CN" altLang="en-US" sz="2000" dirty="0">
              <a:solidFill>
                <a:srgbClr val="FF0000"/>
              </a:solidFill>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23659"/>
            <a:ext cx="4319464" cy="2159732"/>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488024"/>
            <a:ext cx="4319464" cy="28123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系统应用举例</a:t>
            </a:r>
          </a:p>
        </p:txBody>
      </p:sp>
      <p:sp>
        <p:nvSpPr>
          <p:cNvPr id="2" name="文本框 1"/>
          <p:cNvSpPr txBox="1"/>
          <p:nvPr/>
        </p:nvSpPr>
        <p:spPr>
          <a:xfrm>
            <a:off x="467544" y="908720"/>
            <a:ext cx="8208912" cy="1877437"/>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目前多智能体系统已在</a:t>
            </a:r>
            <a:r>
              <a:rPr lang="zh-CN" altLang="en-US" sz="2000" b="1" dirty="0">
                <a:latin typeface="微软雅黑" panose="020B0503020204020204" pitchFamily="34" charset="-122"/>
                <a:ea typeface="微软雅黑" panose="020B0503020204020204" pitchFamily="34" charset="-122"/>
              </a:rPr>
              <a:t>飞行器编队，传感器网络，数据融合，多机械臂协同装备，并行计算，多机器人合作控制，交通车辆控制，网络的资源分配</a:t>
            </a:r>
            <a:r>
              <a:rPr lang="zh-CN" altLang="en-US" sz="2000" dirty="0">
                <a:latin typeface="微软雅黑" panose="020B0503020204020204" pitchFamily="34" charset="-122"/>
                <a:ea typeface="微软雅黑" panose="020B0503020204020204" pitchFamily="34" charset="-122"/>
              </a:rPr>
              <a:t>等领域广泛应用。</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1187624" y="2194407"/>
            <a:ext cx="2950258" cy="1877437"/>
          </a:xfrm>
          <a:prstGeom prst="rect">
            <a:avLst/>
          </a:prstGeom>
        </p:spPr>
      </p:pic>
      <p:pic>
        <p:nvPicPr>
          <p:cNvPr id="8" name="图片 7"/>
          <p:cNvPicPr>
            <a:picLocks noChangeAspect="1"/>
          </p:cNvPicPr>
          <p:nvPr/>
        </p:nvPicPr>
        <p:blipFill>
          <a:blip r:embed="rId4"/>
          <a:stretch>
            <a:fillRect/>
          </a:stretch>
        </p:blipFill>
        <p:spPr>
          <a:xfrm>
            <a:off x="4974222" y="2194407"/>
            <a:ext cx="3057525" cy="1895475"/>
          </a:xfrm>
          <a:prstGeom prst="rect">
            <a:avLst/>
          </a:prstGeom>
        </p:spPr>
      </p:pic>
      <p:pic>
        <p:nvPicPr>
          <p:cNvPr id="10" name="图片 9"/>
          <p:cNvPicPr>
            <a:picLocks noChangeAspect="1"/>
          </p:cNvPicPr>
          <p:nvPr/>
        </p:nvPicPr>
        <p:blipFill>
          <a:blip r:embed="rId5"/>
          <a:stretch>
            <a:fillRect/>
          </a:stretch>
        </p:blipFill>
        <p:spPr>
          <a:xfrm>
            <a:off x="4974222" y="4518318"/>
            <a:ext cx="3057525" cy="1878343"/>
          </a:xfrm>
          <a:prstGeom prst="rect">
            <a:avLst/>
          </a:prstGeom>
        </p:spPr>
      </p:pic>
      <p:pic>
        <p:nvPicPr>
          <p:cNvPr id="12" name="图片 11"/>
          <p:cNvPicPr>
            <a:picLocks noChangeAspect="1"/>
          </p:cNvPicPr>
          <p:nvPr/>
        </p:nvPicPr>
        <p:blipFill>
          <a:blip r:embed="rId6"/>
          <a:stretch>
            <a:fillRect/>
          </a:stretch>
        </p:blipFill>
        <p:spPr>
          <a:xfrm>
            <a:off x="1214953" y="4557375"/>
            <a:ext cx="2910480" cy="1839285"/>
          </a:xfrm>
          <a:prstGeom prst="rect">
            <a:avLst/>
          </a:prstGeom>
        </p:spPr>
      </p:pic>
      <p:sp>
        <p:nvSpPr>
          <p:cNvPr id="13" name="文本框 12"/>
          <p:cNvSpPr txBox="1"/>
          <p:nvPr/>
        </p:nvSpPr>
        <p:spPr>
          <a:xfrm>
            <a:off x="2123728" y="4129943"/>
            <a:ext cx="1224136" cy="369332"/>
          </a:xfrm>
          <a:prstGeom prst="rect">
            <a:avLst/>
          </a:prstGeom>
          <a:noFill/>
        </p:spPr>
        <p:txBody>
          <a:bodyPr wrap="square" rtlCol="0">
            <a:spAutoFit/>
          </a:bodyPr>
          <a:lstStyle/>
          <a:p>
            <a:r>
              <a:rPr lang="zh-CN" altLang="en-US" dirty="0"/>
              <a:t>编队控制</a:t>
            </a:r>
          </a:p>
        </p:txBody>
      </p:sp>
      <p:sp>
        <p:nvSpPr>
          <p:cNvPr id="15" name="文本框 14"/>
          <p:cNvSpPr txBox="1"/>
          <p:nvPr/>
        </p:nvSpPr>
        <p:spPr>
          <a:xfrm>
            <a:off x="5867788" y="4121559"/>
            <a:ext cx="1368508" cy="369332"/>
          </a:xfrm>
          <a:prstGeom prst="rect">
            <a:avLst/>
          </a:prstGeom>
          <a:noFill/>
        </p:spPr>
        <p:txBody>
          <a:bodyPr wrap="square">
            <a:spAutoFit/>
          </a:bodyPr>
          <a:lstStyle/>
          <a:p>
            <a:r>
              <a:rPr lang="zh-CN" altLang="en-US" dirty="0"/>
              <a:t>传感器网络</a:t>
            </a:r>
          </a:p>
        </p:txBody>
      </p:sp>
      <p:sp>
        <p:nvSpPr>
          <p:cNvPr id="16" name="文本框 15"/>
          <p:cNvSpPr txBox="1"/>
          <p:nvPr/>
        </p:nvSpPr>
        <p:spPr>
          <a:xfrm>
            <a:off x="2123728" y="6444044"/>
            <a:ext cx="1224136" cy="369332"/>
          </a:xfrm>
          <a:prstGeom prst="rect">
            <a:avLst/>
          </a:prstGeom>
          <a:noFill/>
        </p:spPr>
        <p:txBody>
          <a:bodyPr wrap="square" rtlCol="0">
            <a:spAutoFit/>
          </a:bodyPr>
          <a:lstStyle/>
          <a:p>
            <a:r>
              <a:rPr lang="zh-CN" altLang="en-US" dirty="0"/>
              <a:t>数据融合</a:t>
            </a:r>
          </a:p>
        </p:txBody>
      </p:sp>
      <p:sp>
        <p:nvSpPr>
          <p:cNvPr id="17" name="文本框 16"/>
          <p:cNvSpPr txBox="1"/>
          <p:nvPr/>
        </p:nvSpPr>
        <p:spPr>
          <a:xfrm>
            <a:off x="5867788" y="6455765"/>
            <a:ext cx="1728192" cy="369332"/>
          </a:xfrm>
          <a:prstGeom prst="rect">
            <a:avLst/>
          </a:prstGeom>
          <a:noFill/>
        </p:spPr>
        <p:txBody>
          <a:bodyPr wrap="square" rtlCol="0">
            <a:spAutoFit/>
          </a:bodyPr>
          <a:lstStyle/>
          <a:p>
            <a:r>
              <a:rPr lang="zh-CN" altLang="en-US" dirty="0"/>
              <a:t>智能交通控制</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360" y="620395"/>
            <a:ext cx="8229600" cy="4525963"/>
          </a:xfrm>
        </p:spPr>
        <p:txBody>
          <a:bodyPr>
            <a:normAutofit fontScale="90000" lnSpcReduction="20000"/>
          </a:bodyPr>
          <a:lstStyle/>
          <a:p>
            <a:r>
              <a:rPr lang="zh-CN" altLang="en-US" dirty="0"/>
              <a:t>1、多智能体系统概述与领域发展概况（</a:t>
            </a:r>
            <a:r>
              <a:rPr lang="en-US" altLang="zh-CN" dirty="0"/>
              <a:t>4</a:t>
            </a:r>
            <a:r>
              <a:rPr lang="zh-CN" altLang="en-US" dirty="0"/>
              <a:t>学时/授课）</a:t>
            </a:r>
          </a:p>
          <a:p>
            <a:r>
              <a:rPr lang="zh-CN" altLang="en-US" dirty="0"/>
              <a:t>2、多智能体系统模型及框架（6学时/授课）</a:t>
            </a:r>
          </a:p>
          <a:p>
            <a:r>
              <a:rPr lang="zh-CN" altLang="en-US" dirty="0"/>
              <a:t>3、多智能体系统交互结构（</a:t>
            </a:r>
            <a:r>
              <a:rPr lang="en-US" altLang="zh-CN" dirty="0"/>
              <a:t>9</a:t>
            </a:r>
            <a:r>
              <a:rPr lang="zh-CN" altLang="en-US" dirty="0"/>
              <a:t>学时/授课）</a:t>
            </a:r>
          </a:p>
          <a:p>
            <a:r>
              <a:rPr lang="zh-CN" altLang="en-US" dirty="0"/>
              <a:t>4、多智能体协作（9学时/授课，2学时/实验）</a:t>
            </a:r>
          </a:p>
          <a:p>
            <a:r>
              <a:rPr lang="en-US" altLang="zh-CN" dirty="0"/>
              <a:t>5</a:t>
            </a:r>
            <a:r>
              <a:rPr lang="zh-CN" altLang="en-US" dirty="0"/>
              <a:t>、多智能体自组织（6学时/授课，2学时/</a:t>
            </a:r>
            <a:r>
              <a:rPr lang="zh-CN" altLang="en-US" dirty="0">
                <a:sym typeface="+mn-ea"/>
              </a:rPr>
              <a:t>实验</a:t>
            </a:r>
            <a:r>
              <a:rPr lang="zh-CN" altLang="en-US" dirty="0"/>
              <a:t>）</a:t>
            </a:r>
          </a:p>
          <a:p>
            <a:r>
              <a:rPr lang="en-US" altLang="zh-CN" dirty="0"/>
              <a:t>6</a:t>
            </a:r>
            <a:r>
              <a:rPr lang="zh-CN" altLang="en-US" dirty="0"/>
              <a:t>、多智能体群集扩散（</a:t>
            </a:r>
            <a:r>
              <a:rPr lang="en-US" altLang="zh-CN" dirty="0"/>
              <a:t>6</a:t>
            </a:r>
            <a:r>
              <a:rPr lang="zh-CN" altLang="en-US" dirty="0"/>
              <a:t>学时/授课，2学时/</a:t>
            </a:r>
            <a:r>
              <a:rPr lang="zh-CN" altLang="en-US" dirty="0">
                <a:sym typeface="+mn-ea"/>
              </a:rPr>
              <a:t>实验</a:t>
            </a:r>
            <a:r>
              <a:rPr lang="zh-CN" altLang="en-US" dirty="0"/>
              <a:t>）</a:t>
            </a:r>
          </a:p>
          <a:p>
            <a:r>
              <a:rPr lang="en-US" altLang="zh-CN" dirty="0"/>
              <a:t>7</a:t>
            </a:r>
            <a:r>
              <a:rPr lang="zh-CN" altLang="en-US" dirty="0"/>
              <a:t>、多智能体群集运动（</a:t>
            </a:r>
            <a:r>
              <a:rPr lang="en-US" altLang="zh-CN" dirty="0"/>
              <a:t>8</a:t>
            </a:r>
            <a:r>
              <a:rPr lang="zh-CN" altLang="en-US" dirty="0"/>
              <a:t>学时/授课，2学时/</a:t>
            </a:r>
            <a:r>
              <a:rPr lang="zh-CN" altLang="en-US" dirty="0">
                <a:sym typeface="+mn-ea"/>
              </a:rPr>
              <a:t>实验</a:t>
            </a:r>
            <a:r>
              <a:rPr lang="zh-CN" altLang="en-US" dirty="0"/>
              <a:t>）</a:t>
            </a:r>
          </a:p>
          <a:p>
            <a:endParaRPr lang="zh-CN" altLang="en-US" dirty="0"/>
          </a:p>
        </p:txBody>
      </p:sp>
      <p:sp>
        <p:nvSpPr>
          <p:cNvPr id="2" name="文本框 1"/>
          <p:cNvSpPr txBox="1"/>
          <p:nvPr/>
        </p:nvSpPr>
        <p:spPr>
          <a:xfrm>
            <a:off x="611505" y="4940935"/>
            <a:ext cx="7310120" cy="1476375"/>
          </a:xfrm>
          <a:prstGeom prst="rect">
            <a:avLst/>
          </a:prstGeom>
          <a:solidFill>
            <a:schemeClr val="bg1">
              <a:lumMod val="95000"/>
            </a:schemeClr>
          </a:solidFill>
        </p:spPr>
        <p:txBody>
          <a:bodyPr wrap="square" rtlCol="0" anchor="t">
            <a:spAutoFit/>
          </a:bodyPr>
          <a:lstStyle/>
          <a:p>
            <a:r>
              <a:rPr lang="zh-CN" altLang="en-US" b="1" dirty="0">
                <a:solidFill>
                  <a:srgbClr val="FF0000"/>
                </a:solidFill>
              </a:rPr>
              <a:t>参考书推荐</a:t>
            </a:r>
          </a:p>
          <a:p>
            <a:r>
              <a:rPr lang="zh-CN" altLang="en-US" b="1" dirty="0">
                <a:solidFill>
                  <a:srgbClr val="FF0000"/>
                </a:solidFill>
              </a:rPr>
              <a:t>(加) David L. Poole, Alan K. Mackworth，人工智能：计算Agent基础，机械工业出版社，2015</a:t>
            </a:r>
          </a:p>
          <a:p>
            <a:r>
              <a:rPr lang="zh-CN" altLang="en-US" b="1" dirty="0">
                <a:solidFill>
                  <a:srgbClr val="FF0000"/>
                </a:solidFill>
              </a:rPr>
              <a:t>GerhardWeiss，Multiagent Systems，MIT Press，2013</a:t>
            </a:r>
          </a:p>
          <a:p>
            <a:r>
              <a:rPr lang="zh-CN" altLang="en-US" b="1" dirty="0">
                <a:solidFill>
                  <a:srgbClr val="FF0000"/>
                </a:solidFill>
              </a:rPr>
              <a:t>汪小帆、李翔、陈关荣，网络科学导论，高等教育出版社，2012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系统应用举例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217" y="3438162"/>
            <a:ext cx="4559784" cy="34198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438162"/>
            <a:ext cx="4644008" cy="3419837"/>
          </a:xfrm>
          <a:prstGeom prst="rect">
            <a:avLst/>
          </a:prstGeom>
        </p:spPr>
      </p:pic>
      <p:pic>
        <p:nvPicPr>
          <p:cNvPr id="10" name="图片 9"/>
          <p:cNvPicPr>
            <a:picLocks noChangeAspect="1"/>
          </p:cNvPicPr>
          <p:nvPr/>
        </p:nvPicPr>
        <p:blipFill>
          <a:blip r:embed="rId5"/>
          <a:stretch>
            <a:fillRect/>
          </a:stretch>
        </p:blipFill>
        <p:spPr>
          <a:xfrm>
            <a:off x="0" y="639852"/>
            <a:ext cx="4932040" cy="2786555"/>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4629" y="653764"/>
            <a:ext cx="4229371" cy="278439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系统应用举例</a:t>
            </a:r>
          </a:p>
        </p:txBody>
      </p:sp>
      <p:pic>
        <p:nvPicPr>
          <p:cNvPr id="1026" name="Picture 2"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6749" t="1993" r="15947" b="5684"/>
          <a:stretch>
            <a:fillRect/>
          </a:stretch>
        </p:blipFill>
        <p:spPr bwMode="auto">
          <a:xfrm>
            <a:off x="5952662" y="3634883"/>
            <a:ext cx="3068630" cy="29821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060848"/>
            <a:ext cx="5616624" cy="3783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p:cNvPicPr>
            <a:picLocks noChangeAspect="1" noChangeArrowheads="1"/>
          </p:cNvPicPr>
          <p:nvPr/>
        </p:nvPicPr>
        <p:blipFill rotWithShape="1">
          <a:blip r:embed="rId5">
            <a:extLst>
              <a:ext uri="{28A0092B-C50C-407E-A947-70E740481C1C}">
                <a14:useLocalDpi xmlns:a14="http://schemas.microsoft.com/office/drawing/2010/main" val="0"/>
              </a:ext>
            </a:extLst>
          </a:blip>
          <a:srcRect t="24314" r="43276" b="17007"/>
          <a:stretch>
            <a:fillRect/>
          </a:stretch>
        </p:blipFill>
        <p:spPr bwMode="auto">
          <a:xfrm>
            <a:off x="5952660" y="908720"/>
            <a:ext cx="3068631" cy="2471208"/>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51520" y="957196"/>
            <a:ext cx="6624736" cy="461665"/>
          </a:xfrm>
          <a:prstGeom prst="rect">
            <a:avLst/>
          </a:prstGeom>
        </p:spPr>
        <p:txBody>
          <a:bodyPr wrap="square">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Diffusion in Social Networks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954107"/>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系统应用举例</a:t>
            </a:r>
          </a:p>
          <a:p>
            <a:pPr algn="ct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805164" y="1871262"/>
            <a:ext cx="3774948" cy="2304256"/>
          </a:xfrm>
          <a:prstGeom prst="rect">
            <a:avLst/>
          </a:prstGeom>
        </p:spPr>
      </p:pic>
      <p:pic>
        <p:nvPicPr>
          <p:cNvPr id="5" name="图片 4"/>
          <p:cNvPicPr>
            <a:picLocks noChangeAspect="1"/>
          </p:cNvPicPr>
          <p:nvPr/>
        </p:nvPicPr>
        <p:blipFill>
          <a:blip r:embed="rId4"/>
          <a:stretch>
            <a:fillRect/>
          </a:stretch>
        </p:blipFill>
        <p:spPr>
          <a:xfrm>
            <a:off x="5580112" y="4175517"/>
            <a:ext cx="3563888" cy="2639917"/>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0112" y="662039"/>
            <a:ext cx="3563888" cy="3492610"/>
          </a:xfrm>
          <a:prstGeom prst="rect">
            <a:avLst/>
          </a:prstGeom>
        </p:spPr>
      </p:pic>
      <p:sp>
        <p:nvSpPr>
          <p:cNvPr id="10" name="矩形 9"/>
          <p:cNvSpPr/>
          <p:nvPr/>
        </p:nvSpPr>
        <p:spPr>
          <a:xfrm>
            <a:off x="179512" y="906041"/>
            <a:ext cx="6624736" cy="461665"/>
          </a:xfrm>
          <a:prstGeom prst="rect">
            <a:avLst/>
          </a:prstGeom>
        </p:spPr>
        <p:txBody>
          <a:bodyPr wrap="square">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Social Collaboration</a:t>
            </a:r>
          </a:p>
        </p:txBody>
      </p:sp>
      <p:pic>
        <p:nvPicPr>
          <p:cNvPr id="12" name="图片 11"/>
          <p:cNvPicPr>
            <a:picLocks noChangeAspect="1"/>
          </p:cNvPicPr>
          <p:nvPr/>
        </p:nvPicPr>
        <p:blipFill>
          <a:blip r:embed="rId6"/>
          <a:stretch>
            <a:fillRect/>
          </a:stretch>
        </p:blipFill>
        <p:spPr>
          <a:xfrm>
            <a:off x="1825241" y="4189031"/>
            <a:ext cx="3729833" cy="2543797"/>
          </a:xfrm>
          <a:prstGeom prst="rect">
            <a:avLst/>
          </a:prstGeom>
        </p:spPr>
      </p:pic>
      <p:pic>
        <p:nvPicPr>
          <p:cNvPr id="11" name="图片 10"/>
          <p:cNvPicPr>
            <a:picLocks noChangeAspect="1"/>
          </p:cNvPicPr>
          <p:nvPr/>
        </p:nvPicPr>
        <p:blipFill>
          <a:blip r:embed="rId7"/>
          <a:stretch>
            <a:fillRect/>
          </a:stretch>
        </p:blipFill>
        <p:spPr>
          <a:xfrm>
            <a:off x="3995936" y="3789040"/>
            <a:ext cx="2984250" cy="1361234"/>
          </a:xfrm>
          <a:prstGeom prst="rect">
            <a:avLst/>
          </a:prstGeom>
        </p:spPr>
      </p:pic>
      <p:sp>
        <p:nvSpPr>
          <p:cNvPr id="3" name="矩形 2"/>
          <p:cNvSpPr/>
          <p:nvPr/>
        </p:nvSpPr>
        <p:spPr>
          <a:xfrm>
            <a:off x="127516" y="1871262"/>
            <a:ext cx="1652610" cy="2677656"/>
          </a:xfrm>
          <a:prstGeom prst="rect">
            <a:avLst/>
          </a:prstGeom>
        </p:spPr>
        <p:txBody>
          <a:bodyPr wrap="square">
            <a:spAutoFit/>
          </a:body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Staten island ferry </a:t>
            </a:r>
          </a:p>
          <a:p>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under potential threat</a:t>
            </a:r>
            <a:endParaRPr lang="en-US" altLang="zh-CN" dirty="0"/>
          </a:p>
          <a:p>
            <a:pPr marL="342900" indent="-342900">
              <a:buFont typeface="Wingdings" panose="05000000000000000000" pitchFamily="2" charset="2"/>
              <a:buChar char="Ø"/>
            </a:pP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protected by patrol boat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系统应用举例</a:t>
            </a:r>
          </a:p>
        </p:txBody>
      </p:sp>
      <p:pic>
        <p:nvPicPr>
          <p:cNvPr id="2" name="图片 1"/>
          <p:cNvPicPr>
            <a:picLocks noChangeAspect="1"/>
          </p:cNvPicPr>
          <p:nvPr/>
        </p:nvPicPr>
        <p:blipFill>
          <a:blip r:embed="rId4"/>
          <a:stretch>
            <a:fillRect/>
          </a:stretch>
        </p:blipFill>
        <p:spPr>
          <a:xfrm>
            <a:off x="0" y="3501008"/>
            <a:ext cx="4528695" cy="3346654"/>
          </a:xfrm>
          <a:prstGeom prst="rect">
            <a:avLst/>
          </a:prstGeom>
        </p:spPr>
      </p:pic>
      <p:pic>
        <p:nvPicPr>
          <p:cNvPr id="3" name="图片 2"/>
          <p:cNvPicPr>
            <a:picLocks noChangeAspect="1"/>
          </p:cNvPicPr>
          <p:nvPr/>
        </p:nvPicPr>
        <p:blipFill>
          <a:blip r:embed="rId5"/>
          <a:stretch>
            <a:fillRect/>
          </a:stretch>
        </p:blipFill>
        <p:spPr>
          <a:xfrm>
            <a:off x="4528695" y="3558542"/>
            <a:ext cx="4672089" cy="3284984"/>
          </a:xfrm>
          <a:prstGeom prst="rect">
            <a:avLst/>
          </a:prstGeom>
        </p:spPr>
      </p:pic>
      <p:pic>
        <p:nvPicPr>
          <p:cNvPr id="11" name="图片 10"/>
          <p:cNvPicPr>
            <a:picLocks noChangeAspect="1"/>
          </p:cNvPicPr>
          <p:nvPr/>
        </p:nvPicPr>
        <p:blipFill>
          <a:blip r:embed="rId6"/>
          <a:stretch>
            <a:fillRect/>
          </a:stretch>
        </p:blipFill>
        <p:spPr>
          <a:xfrm>
            <a:off x="4723807" y="1538182"/>
            <a:ext cx="4420193" cy="2016224"/>
          </a:xfrm>
          <a:prstGeom prst="rect">
            <a:avLst/>
          </a:prstGeom>
        </p:spPr>
      </p:pic>
      <p:sp>
        <p:nvSpPr>
          <p:cNvPr id="4" name="文本框 3"/>
          <p:cNvSpPr txBox="1"/>
          <p:nvPr/>
        </p:nvSpPr>
        <p:spPr>
          <a:xfrm>
            <a:off x="179512" y="1443345"/>
            <a:ext cx="2736304" cy="830997"/>
          </a:xfrm>
          <a:prstGeom prst="rect">
            <a:avLst/>
          </a:prstGeom>
          <a:noFill/>
        </p:spPr>
        <p:txBody>
          <a:bodyPr wrap="square" rtlCol="0">
            <a:spAutoFit/>
          </a:bodyPr>
          <a:lstStyle/>
          <a:p>
            <a:pPr algn="ctr"/>
            <a:r>
              <a:rPr lang="en-US" altLang="zh-CN" sz="2400" b="1" dirty="0"/>
              <a:t>Optimize the use of </a:t>
            </a:r>
          </a:p>
          <a:p>
            <a:pPr algn="ctr"/>
            <a:r>
              <a:rPr lang="en-US" altLang="zh-CN" sz="2400" b="1" dirty="0"/>
              <a:t>patrol resources</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系统的应用领域</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pic>
        <p:nvPicPr>
          <p:cNvPr id="3" name="图片 2"/>
          <p:cNvPicPr>
            <a:picLocks noChangeAspect="1"/>
          </p:cNvPicPr>
          <p:nvPr/>
        </p:nvPicPr>
        <p:blipFill>
          <a:blip r:embed="rId4"/>
          <a:stretch>
            <a:fillRect/>
          </a:stretch>
        </p:blipFill>
        <p:spPr>
          <a:xfrm>
            <a:off x="35496" y="689221"/>
            <a:ext cx="4788017" cy="3582028"/>
          </a:xfrm>
          <a:prstGeom prst="rect">
            <a:avLst/>
          </a:prstGeom>
        </p:spPr>
      </p:pic>
      <p:pic>
        <p:nvPicPr>
          <p:cNvPr id="5" name="图片 4"/>
          <p:cNvPicPr>
            <a:picLocks noChangeAspect="1"/>
          </p:cNvPicPr>
          <p:nvPr/>
        </p:nvPicPr>
        <p:blipFill>
          <a:blip r:embed="rId5"/>
          <a:stretch>
            <a:fillRect/>
          </a:stretch>
        </p:blipFill>
        <p:spPr>
          <a:xfrm>
            <a:off x="4788017" y="3991810"/>
            <a:ext cx="4355983" cy="2866190"/>
          </a:xfrm>
          <a:prstGeom prst="rect">
            <a:avLst/>
          </a:prstGeom>
        </p:spPr>
      </p:pic>
      <p:pic>
        <p:nvPicPr>
          <p:cNvPr id="9" name="图片 8"/>
          <p:cNvPicPr>
            <a:picLocks noChangeAspect="1"/>
          </p:cNvPicPr>
          <p:nvPr/>
        </p:nvPicPr>
        <p:blipFill>
          <a:blip r:embed="rId6"/>
          <a:stretch>
            <a:fillRect/>
          </a:stretch>
        </p:blipFill>
        <p:spPr>
          <a:xfrm>
            <a:off x="4788017" y="670388"/>
            <a:ext cx="4355982" cy="3321421"/>
          </a:xfrm>
          <a:prstGeom prst="rect">
            <a:avLst/>
          </a:prstGeom>
        </p:spPr>
      </p:pic>
      <p:sp>
        <p:nvSpPr>
          <p:cNvPr id="13" name="文本框 12"/>
          <p:cNvSpPr txBox="1"/>
          <p:nvPr/>
        </p:nvSpPr>
        <p:spPr>
          <a:xfrm>
            <a:off x="683568" y="4728477"/>
            <a:ext cx="2664296"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smart robot</a:t>
            </a:r>
          </a:p>
        </p:txBody>
      </p:sp>
      <p:sp>
        <p:nvSpPr>
          <p:cNvPr id="14" name="文本框 13"/>
          <p:cNvSpPr txBox="1"/>
          <p:nvPr/>
        </p:nvSpPr>
        <p:spPr>
          <a:xfrm>
            <a:off x="737316" y="5153116"/>
            <a:ext cx="3384376" cy="203132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Single robot</a:t>
            </a:r>
            <a:endParaRPr lang="en-US" altLang="zh-CN" dirty="0"/>
          </a:p>
          <a:p>
            <a:pPr>
              <a:lnSpc>
                <a:spcPct val="150000"/>
              </a:lnSpc>
            </a:pPr>
            <a:r>
              <a:rPr lang="en-US" altLang="zh-CN" dirty="0"/>
              <a:t>Dangerous and difficult work</a:t>
            </a:r>
          </a:p>
          <a:p>
            <a:pPr marL="285750" indent="-285750">
              <a:lnSpc>
                <a:spcPct val="150000"/>
              </a:lnSpc>
              <a:buFont typeface="Wingdings" panose="05000000000000000000" pitchFamily="2" charset="2"/>
              <a:buChar char="Ø"/>
            </a:pPr>
            <a:r>
              <a:rPr lang="zh-CN" altLang="en-US" dirty="0"/>
              <a:t>Multi-robot</a:t>
            </a:r>
            <a:endParaRPr lang="en-US" altLang="zh-CN" dirty="0"/>
          </a:p>
          <a:p>
            <a:pPr>
              <a:lnSpc>
                <a:spcPct val="150000"/>
              </a:lnSpc>
            </a:pPr>
            <a:r>
              <a:rPr lang="en-US" altLang="zh-CN" dirty="0"/>
              <a:t>Coordination and cooperation</a:t>
            </a:r>
            <a:endParaRPr lang="zh-CN" altLang="en-US" dirty="0"/>
          </a:p>
          <a:p>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系统的应用领域</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pic>
        <p:nvPicPr>
          <p:cNvPr id="4" name="图片 3"/>
          <p:cNvPicPr>
            <a:picLocks noChangeAspect="1"/>
          </p:cNvPicPr>
          <p:nvPr/>
        </p:nvPicPr>
        <p:blipFill>
          <a:blip r:embed="rId4"/>
          <a:stretch>
            <a:fillRect/>
          </a:stretch>
        </p:blipFill>
        <p:spPr>
          <a:xfrm>
            <a:off x="4572000" y="653765"/>
            <a:ext cx="4601833" cy="2734033"/>
          </a:xfrm>
          <a:prstGeom prst="rect">
            <a:avLst/>
          </a:prstGeom>
        </p:spPr>
      </p:pic>
      <p:pic>
        <p:nvPicPr>
          <p:cNvPr id="10" name="图片 9"/>
          <p:cNvPicPr>
            <a:picLocks noChangeAspect="1"/>
          </p:cNvPicPr>
          <p:nvPr/>
        </p:nvPicPr>
        <p:blipFill>
          <a:blip r:embed="rId5"/>
          <a:stretch>
            <a:fillRect/>
          </a:stretch>
        </p:blipFill>
        <p:spPr>
          <a:xfrm>
            <a:off x="179512" y="1916832"/>
            <a:ext cx="4601833" cy="3441149"/>
          </a:xfrm>
          <a:prstGeom prst="rect">
            <a:avLst/>
          </a:prstGeom>
        </p:spPr>
      </p:pic>
      <p:pic>
        <p:nvPicPr>
          <p:cNvPr id="14" name="图片 13"/>
          <p:cNvPicPr>
            <a:picLocks noChangeAspect="1"/>
          </p:cNvPicPr>
          <p:nvPr/>
        </p:nvPicPr>
        <p:blipFill>
          <a:blip r:embed="rId6"/>
          <a:stretch>
            <a:fillRect/>
          </a:stretch>
        </p:blipFill>
        <p:spPr>
          <a:xfrm>
            <a:off x="4572000" y="3387798"/>
            <a:ext cx="4559836" cy="2993525"/>
          </a:xfrm>
          <a:prstGeom prst="rect">
            <a:avLst/>
          </a:prstGeom>
        </p:spPr>
      </p:pic>
      <p:sp>
        <p:nvSpPr>
          <p:cNvPr id="15" name="文本框 14"/>
          <p:cNvSpPr txBox="1"/>
          <p:nvPr/>
        </p:nvSpPr>
        <p:spPr>
          <a:xfrm>
            <a:off x="11088" y="1023303"/>
            <a:ext cx="4601833" cy="615553"/>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Intelligent Transportation Technology</a:t>
            </a:r>
          </a:p>
          <a:p>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City Traffic Control System</a:t>
            </a:r>
            <a:r>
              <a:rPr lang="zh-CN" altLang="en-US" sz="1600" b="1" dirty="0">
                <a:latin typeface="微软雅黑" panose="020B0503020204020204" pitchFamily="34" charset="-122"/>
                <a:ea typeface="微软雅黑" panose="020B0503020204020204" pitchFamily="34" charset="-122"/>
              </a:rPr>
              <a:t>）</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系统的应用领域</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pic>
        <p:nvPicPr>
          <p:cNvPr id="16" name="图片 15"/>
          <p:cNvPicPr>
            <a:picLocks noChangeAspect="1"/>
          </p:cNvPicPr>
          <p:nvPr/>
        </p:nvPicPr>
        <p:blipFill>
          <a:blip r:embed="rId4"/>
          <a:stretch>
            <a:fillRect/>
          </a:stretch>
        </p:blipFill>
        <p:spPr>
          <a:xfrm>
            <a:off x="0" y="628391"/>
            <a:ext cx="9144000" cy="4561746"/>
          </a:xfrm>
          <a:prstGeom prst="rect">
            <a:avLst/>
          </a:prstGeom>
        </p:spPr>
      </p:pic>
      <p:sp>
        <p:nvSpPr>
          <p:cNvPr id="18" name="文本框 17"/>
          <p:cNvSpPr txBox="1"/>
          <p:nvPr/>
        </p:nvSpPr>
        <p:spPr>
          <a:xfrm>
            <a:off x="-15984" y="5254153"/>
            <a:ext cx="4572000"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Flexible manufacturing system</a:t>
            </a:r>
          </a:p>
        </p:txBody>
      </p:sp>
      <p:sp>
        <p:nvSpPr>
          <p:cNvPr id="20" name="文本框 19"/>
          <p:cNvSpPr txBox="1"/>
          <p:nvPr/>
        </p:nvSpPr>
        <p:spPr>
          <a:xfrm>
            <a:off x="251520" y="5764216"/>
            <a:ext cx="8784976" cy="923330"/>
          </a:xfrm>
          <a:prstGeom prst="rect">
            <a:avLst/>
          </a:prstGeom>
          <a:noFill/>
        </p:spPr>
        <p:txBody>
          <a:bodyPr wrap="square">
            <a:spAutoFit/>
          </a:bodyPr>
          <a:lstStyle/>
          <a:p>
            <a:r>
              <a:rPr lang="zh-CN" altLang="en-US" dirty="0"/>
              <a:t>        </a:t>
            </a:r>
            <a:r>
              <a:rPr lang="zh-CN" altLang="en-US" b="1" dirty="0">
                <a:latin typeface="微软雅黑" panose="020B0503020204020204" pitchFamily="34" charset="-122"/>
                <a:ea typeface="微软雅黑" panose="020B0503020204020204" pitchFamily="34" charset="-122"/>
              </a:rPr>
              <a:t>柔性制造系统</a:t>
            </a:r>
            <a:r>
              <a:rPr lang="zh-CN" altLang="en-US" dirty="0">
                <a:latin typeface="微软雅黑" panose="020B0503020204020204" pitchFamily="34" charset="-122"/>
                <a:ea typeface="微软雅黑" panose="020B0503020204020204" pitchFamily="34" charset="-122"/>
              </a:rPr>
              <a:t>，是指由一个传输系统联系起来的一些设备，传输装置把工件放在其他连接装置上送到各加工设备，使工件加工准确、迅速和自动化。在制造过程中将加工单元视为智能体，从而使得加工过程构成一个半自治的多智能体制造系统。</a:t>
            </a:r>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系统的应用领域</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pic>
        <p:nvPicPr>
          <p:cNvPr id="3" name="图片 2"/>
          <p:cNvPicPr>
            <a:picLocks noChangeAspect="1"/>
          </p:cNvPicPr>
          <p:nvPr/>
        </p:nvPicPr>
        <p:blipFill>
          <a:blip r:embed="rId4"/>
          <a:stretch>
            <a:fillRect/>
          </a:stretch>
        </p:blipFill>
        <p:spPr>
          <a:xfrm>
            <a:off x="54227" y="836712"/>
            <a:ext cx="4231471" cy="2843783"/>
          </a:xfrm>
          <a:prstGeom prst="rect">
            <a:avLst/>
          </a:prstGeom>
        </p:spPr>
      </p:pic>
      <p:pic>
        <p:nvPicPr>
          <p:cNvPr id="5" name="图片 4"/>
          <p:cNvPicPr>
            <a:picLocks noChangeAspect="1"/>
          </p:cNvPicPr>
          <p:nvPr/>
        </p:nvPicPr>
        <p:blipFill>
          <a:blip r:embed="rId5"/>
          <a:stretch>
            <a:fillRect/>
          </a:stretch>
        </p:blipFill>
        <p:spPr>
          <a:xfrm>
            <a:off x="3131840" y="1916832"/>
            <a:ext cx="5581746" cy="2786357"/>
          </a:xfrm>
          <a:prstGeom prst="rect">
            <a:avLst/>
          </a:prstGeom>
        </p:spPr>
      </p:pic>
      <p:cxnSp>
        <p:nvCxnSpPr>
          <p:cNvPr id="13" name="Straight Connector 25"/>
          <p:cNvCxnSpPr/>
          <p:nvPr/>
        </p:nvCxnSpPr>
        <p:spPr>
          <a:xfrm>
            <a:off x="337203" y="515719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pic>
        <p:nvPicPr>
          <p:cNvPr id="9" name="图片 8"/>
          <p:cNvPicPr>
            <a:picLocks noChangeAspect="1"/>
          </p:cNvPicPr>
          <p:nvPr/>
        </p:nvPicPr>
        <p:blipFill>
          <a:blip r:embed="rId6"/>
          <a:stretch>
            <a:fillRect/>
          </a:stretch>
        </p:blipFill>
        <p:spPr>
          <a:xfrm>
            <a:off x="4463669" y="3948749"/>
            <a:ext cx="4695309" cy="2909251"/>
          </a:xfrm>
          <a:prstGeom prst="rect">
            <a:avLst/>
          </a:prstGeom>
        </p:spPr>
      </p:pic>
      <p:sp>
        <p:nvSpPr>
          <p:cNvPr id="17" name="文本框 16"/>
          <p:cNvSpPr txBox="1"/>
          <p:nvPr/>
        </p:nvSpPr>
        <p:spPr>
          <a:xfrm>
            <a:off x="337203" y="5471734"/>
            <a:ext cx="4378813" cy="677108"/>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Virtual Reality</a:t>
            </a:r>
            <a:endParaRPr lang="en-US" altLang="zh-CN" sz="2000" b="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Industry, education, military,</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etc</a:t>
            </a:r>
            <a:endParaRPr lang="zh-CN" altLang="en-US" dirty="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系统的应用领域</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pic>
        <p:nvPicPr>
          <p:cNvPr id="9" name="图片 8"/>
          <p:cNvPicPr>
            <a:picLocks noChangeAspect="1"/>
          </p:cNvPicPr>
          <p:nvPr/>
        </p:nvPicPr>
        <p:blipFill>
          <a:blip r:embed="rId4"/>
          <a:stretch>
            <a:fillRect/>
          </a:stretch>
        </p:blipFill>
        <p:spPr>
          <a:xfrm>
            <a:off x="3677351" y="653765"/>
            <a:ext cx="5466649" cy="3168172"/>
          </a:xfrm>
          <a:prstGeom prst="rect">
            <a:avLst/>
          </a:prstGeom>
        </p:spPr>
      </p:pic>
      <p:pic>
        <p:nvPicPr>
          <p:cNvPr id="11" name="图片 10"/>
          <p:cNvPicPr>
            <a:picLocks noChangeAspect="1"/>
          </p:cNvPicPr>
          <p:nvPr/>
        </p:nvPicPr>
        <p:blipFill>
          <a:blip r:embed="rId5"/>
          <a:stretch>
            <a:fillRect/>
          </a:stretch>
        </p:blipFill>
        <p:spPr>
          <a:xfrm>
            <a:off x="-3092" y="3825877"/>
            <a:ext cx="4925325" cy="3020605"/>
          </a:xfrm>
          <a:prstGeom prst="rect">
            <a:avLst/>
          </a:prstGeom>
        </p:spPr>
      </p:pic>
      <p:sp>
        <p:nvSpPr>
          <p:cNvPr id="14" name="文本框 13"/>
          <p:cNvSpPr txBox="1"/>
          <p:nvPr/>
        </p:nvSpPr>
        <p:spPr>
          <a:xfrm>
            <a:off x="-3093" y="1730019"/>
            <a:ext cx="3680443" cy="707886"/>
          </a:xfrm>
          <a:prstGeom prst="rect">
            <a:avLst/>
          </a:prstGeom>
          <a:noFill/>
        </p:spPr>
        <p:txBody>
          <a:bodyPr wrap="square">
            <a:spAutoFit/>
          </a:bodyPr>
          <a:lstStyle/>
          <a:p>
            <a:r>
              <a:rPr lang="en-US" altLang="zh-CN" sz="2000" b="1" dirty="0">
                <a:latin typeface="微软雅黑" panose="020B0503020204020204" pitchFamily="34" charset="-122"/>
                <a:ea typeface="微软雅黑" panose="020B0503020204020204" pitchFamily="34" charset="-122"/>
              </a:rPr>
              <a:t>Distributed Intelligent Perception and Decision</a:t>
            </a:r>
            <a:endParaRPr lang="zh-CN" altLang="en-US" sz="20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324342" y="3907858"/>
            <a:ext cx="341754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Distributed decision process</a:t>
            </a:r>
          </a:p>
        </p:txBody>
      </p:sp>
      <p:sp>
        <p:nvSpPr>
          <p:cNvPr id="18" name="文本框 17"/>
          <p:cNvSpPr txBox="1"/>
          <p:nvPr/>
        </p:nvSpPr>
        <p:spPr>
          <a:xfrm>
            <a:off x="5436096" y="4277190"/>
            <a:ext cx="3417548" cy="171136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t>Data collection</a:t>
            </a:r>
            <a:r>
              <a:rPr lang="zh-CN" altLang="en-US" dirty="0"/>
              <a:t>（</a:t>
            </a:r>
            <a:r>
              <a:rPr lang="zh-CN" altLang="en-US" dirty="0">
                <a:latin typeface="微软雅黑" panose="020B0503020204020204" pitchFamily="34" charset="-122"/>
                <a:ea typeface="微软雅黑" panose="020B0503020204020204" pitchFamily="34" charset="-122"/>
              </a:rPr>
              <a:t>数据收集）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t>Data Fusion</a:t>
            </a:r>
            <a:r>
              <a:rPr lang="zh-CN" altLang="en-US" dirty="0">
                <a:latin typeface="微软雅黑" panose="020B0503020204020204" pitchFamily="34" charset="-122"/>
                <a:ea typeface="微软雅黑" panose="020B0503020204020204" pitchFamily="34" charset="-122"/>
              </a:rPr>
              <a:t>（数据融合）</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t>Learning</a:t>
            </a:r>
            <a:r>
              <a:rPr lang="zh-CN" altLang="en-US" dirty="0">
                <a:latin typeface="微软雅黑" panose="020B0503020204020204" pitchFamily="34" charset="-122"/>
                <a:ea typeface="微软雅黑" panose="020B0503020204020204" pitchFamily="34" charset="-122"/>
              </a:rPr>
              <a:t>（学习）</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t>Decision</a:t>
            </a:r>
            <a:r>
              <a:rPr lang="zh-CN" altLang="en-US" dirty="0">
                <a:latin typeface="微软雅黑" panose="020B0503020204020204" pitchFamily="34" charset="-122"/>
                <a:ea typeface="微软雅黑" panose="020B0503020204020204" pitchFamily="34" charset="-122"/>
              </a:rPr>
              <a:t>（决策）</a:t>
            </a: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系统的应用领域</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pic>
        <p:nvPicPr>
          <p:cNvPr id="3" name="图片 2"/>
          <p:cNvPicPr>
            <a:picLocks noChangeAspect="1"/>
          </p:cNvPicPr>
          <p:nvPr/>
        </p:nvPicPr>
        <p:blipFill>
          <a:blip r:embed="rId4"/>
          <a:stretch>
            <a:fillRect/>
          </a:stretch>
        </p:blipFill>
        <p:spPr>
          <a:xfrm>
            <a:off x="0" y="634172"/>
            <a:ext cx="4234766" cy="2712693"/>
          </a:xfrm>
          <a:prstGeom prst="rect">
            <a:avLst/>
          </a:prstGeom>
        </p:spPr>
      </p:pic>
      <p:pic>
        <p:nvPicPr>
          <p:cNvPr id="5" name="图片 4"/>
          <p:cNvPicPr>
            <a:picLocks noChangeAspect="1"/>
          </p:cNvPicPr>
          <p:nvPr/>
        </p:nvPicPr>
        <p:blipFill>
          <a:blip r:embed="rId5"/>
          <a:stretch>
            <a:fillRect/>
          </a:stretch>
        </p:blipFill>
        <p:spPr>
          <a:xfrm>
            <a:off x="2483768" y="3346865"/>
            <a:ext cx="6682082" cy="3528389"/>
          </a:xfrm>
          <a:prstGeom prst="rect">
            <a:avLst/>
          </a:prstGeom>
        </p:spPr>
      </p:pic>
      <p:pic>
        <p:nvPicPr>
          <p:cNvPr id="10" name="图片 9"/>
          <p:cNvPicPr>
            <a:picLocks noChangeAspect="1"/>
          </p:cNvPicPr>
          <p:nvPr/>
        </p:nvPicPr>
        <p:blipFill>
          <a:blip r:embed="rId6"/>
          <a:stretch>
            <a:fillRect/>
          </a:stretch>
        </p:blipFill>
        <p:spPr>
          <a:xfrm>
            <a:off x="4249543" y="634080"/>
            <a:ext cx="4916307" cy="2712694"/>
          </a:xfrm>
          <a:prstGeom prst="rect">
            <a:avLst/>
          </a:prstGeom>
        </p:spPr>
      </p:pic>
      <p:sp>
        <p:nvSpPr>
          <p:cNvPr id="19" name="文本框 18"/>
          <p:cNvSpPr txBox="1"/>
          <p:nvPr/>
        </p:nvSpPr>
        <p:spPr>
          <a:xfrm>
            <a:off x="395536" y="3914560"/>
            <a:ext cx="1728192" cy="707886"/>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Distributed Computing</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考核</a:t>
            </a:r>
          </a:p>
        </p:txBody>
      </p:sp>
      <p:graphicFrame>
        <p:nvGraphicFramePr>
          <p:cNvPr id="4" name="内容占位符 3"/>
          <p:cNvGraphicFramePr>
            <a:graphicFrameLocks noGrp="1"/>
          </p:cNvGraphicFramePr>
          <p:nvPr>
            <p:ph sz="half" idx="1"/>
            <p:custDataLst>
              <p:tags r:id="rId1"/>
            </p:custDataLst>
            <p:extLst>
              <p:ext uri="{D42A27DB-BD31-4B8C-83A1-F6EECF244321}">
                <p14:modId xmlns:p14="http://schemas.microsoft.com/office/powerpoint/2010/main" val="3512357703"/>
              </p:ext>
            </p:extLst>
          </p:nvPr>
        </p:nvGraphicFramePr>
        <p:xfrm>
          <a:off x="611505" y="1650365"/>
          <a:ext cx="8003232" cy="2282825"/>
        </p:xfrm>
        <a:graphic>
          <a:graphicData uri="http://schemas.openxmlformats.org/drawingml/2006/table">
            <a:tbl>
              <a:tblPr firstRow="1" bandRow="1">
                <a:tableStyleId>{5940675A-B579-460E-94D1-54222C63F5DA}</a:tableStyleId>
              </a:tblPr>
              <a:tblGrid>
                <a:gridCol w="1316255">
                  <a:extLst>
                    <a:ext uri="{9D8B030D-6E8A-4147-A177-3AD203B41FA5}">
                      <a16:colId xmlns:a16="http://schemas.microsoft.com/office/drawing/2014/main" val="20000"/>
                    </a:ext>
                  </a:extLst>
                </a:gridCol>
                <a:gridCol w="6686977">
                  <a:extLst>
                    <a:ext uri="{9D8B030D-6E8A-4147-A177-3AD203B41FA5}">
                      <a16:colId xmlns:a16="http://schemas.microsoft.com/office/drawing/2014/main" val="20001"/>
                    </a:ext>
                  </a:extLst>
                </a:gridCol>
              </a:tblGrid>
              <a:tr h="2282825">
                <a:tc>
                  <a:txBody>
                    <a:bodyPr/>
                    <a:lstStyle/>
                    <a:p>
                      <a:pPr indent="0">
                        <a:buNone/>
                      </a:pPr>
                      <a:r>
                        <a:rPr lang="en-US" sz="3600" b="0">
                          <a:latin typeface="仿宋" panose="02010609060101010101" charset="-122"/>
                          <a:ea typeface="仿宋" panose="02010609060101010101" charset="-122"/>
                          <a:cs typeface="仿宋" panose="02010609060101010101" charset="-122"/>
                        </a:rPr>
                        <a:t>考核方式</a:t>
                      </a:r>
                      <a:endParaRPr lang="en-US" altLang="en-US" sz="3600" b="0">
                        <a:latin typeface="仿宋" panose="02010609060101010101" charset="-122"/>
                        <a:ea typeface="仿宋" panose="02010609060101010101" charset="-122"/>
                        <a:cs typeface="仿宋" panose="02010609060101010101" charset="-122"/>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dirty="0" err="1">
                          <a:latin typeface="仿宋" panose="02010609060101010101" charset="-122"/>
                          <a:ea typeface="仿宋" panose="02010609060101010101" charset="-122"/>
                          <a:cs typeface="仿宋" panose="02010609060101010101" charset="-122"/>
                        </a:rPr>
                        <a:t>平时成绩（含课堂练习</a:t>
                      </a:r>
                      <a:r>
                        <a:rPr lang="en-US" sz="3600" b="0" dirty="0">
                          <a:latin typeface="仿宋" panose="02010609060101010101" charset="-122"/>
                          <a:ea typeface="仿宋" panose="02010609060101010101" charset="-122"/>
                          <a:cs typeface="仿宋" panose="02010609060101010101" charset="-122"/>
                        </a:rPr>
                        <a:t>）：</a:t>
                      </a:r>
                      <a:r>
                        <a:rPr lang="en-US" sz="3600" b="0" dirty="0">
                          <a:latin typeface="Mongolian Baiti" panose="03000500000000000000" charset="0"/>
                          <a:cs typeface="Mongolian Baiti" panose="03000500000000000000" charset="0"/>
                        </a:rPr>
                        <a:t>20</a:t>
                      </a:r>
                      <a:r>
                        <a:rPr lang="en-US" sz="3600" b="0" dirty="0">
                          <a:latin typeface="仿宋" panose="02010609060101010101" charset="-122"/>
                          <a:ea typeface="仿宋" panose="02010609060101010101" charset="-122"/>
                          <a:cs typeface="仿宋" panose="02010609060101010101" charset="-122"/>
                        </a:rPr>
                        <a:t>%</a:t>
                      </a:r>
                    </a:p>
                    <a:p>
                      <a:pPr indent="0">
                        <a:buNone/>
                      </a:pPr>
                      <a:r>
                        <a:rPr lang="en-US" sz="3600" b="0" dirty="0">
                          <a:latin typeface="仿宋" panose="02010609060101010101" charset="-122"/>
                          <a:ea typeface="仿宋" panose="02010609060101010101" charset="-122"/>
                          <a:cs typeface="仿宋" panose="02010609060101010101" charset="-122"/>
                        </a:rPr>
                        <a:t>实验成绩：</a:t>
                      </a:r>
                      <a:r>
                        <a:rPr lang="en-US" sz="3600" b="0" dirty="0">
                          <a:latin typeface="Mongolian Baiti" panose="03000500000000000000" charset="0"/>
                          <a:cs typeface="Mongolian Baiti" panose="03000500000000000000" charset="0"/>
                        </a:rPr>
                        <a:t>30</a:t>
                      </a:r>
                      <a:r>
                        <a:rPr lang="en-US" sz="3600" b="0" dirty="0">
                          <a:latin typeface="仿宋" panose="02010609060101010101" charset="-122"/>
                          <a:ea typeface="仿宋" panose="02010609060101010101" charset="-122"/>
                          <a:cs typeface="仿宋" panose="02010609060101010101" charset="-122"/>
                        </a:rPr>
                        <a:t>%</a:t>
                      </a:r>
                    </a:p>
                    <a:p>
                      <a:pPr indent="0">
                        <a:buNone/>
                      </a:pPr>
                      <a:r>
                        <a:rPr lang="en-US" sz="3600" b="0" dirty="0">
                          <a:latin typeface="仿宋" panose="02010609060101010101" charset="-122"/>
                          <a:ea typeface="仿宋" panose="02010609060101010101" charset="-122"/>
                          <a:cs typeface="仿宋" panose="02010609060101010101" charset="-122"/>
                        </a:rPr>
                        <a:t>期末考试：</a:t>
                      </a:r>
                      <a:r>
                        <a:rPr lang="en-US" sz="3600" b="0" dirty="0">
                          <a:latin typeface="Mongolian Baiti" panose="03000500000000000000" charset="0"/>
                          <a:cs typeface="Mongolian Baiti" panose="03000500000000000000" charset="0"/>
                        </a:rPr>
                        <a:t>5</a:t>
                      </a:r>
                      <a:r>
                        <a:rPr lang="en-US" sz="3600" b="0" dirty="0">
                          <a:latin typeface="仿宋" panose="02010609060101010101" charset="-122"/>
                          <a:ea typeface="仿宋" panose="02010609060101010101" charset="-122"/>
                          <a:cs typeface="仿宋" panose="02010609060101010101" charset="-122"/>
                        </a:rPr>
                        <a:t>0%</a:t>
                      </a:r>
                      <a:endParaRPr lang="en-US" altLang="en-US" sz="3600" b="0" dirty="0">
                        <a:latin typeface="Wingdings" panose="05000000000000000000" charset="0"/>
                        <a:ea typeface="Wingdings" panose="05000000000000000000" charset="0"/>
                        <a:cs typeface="Wingdings" panose="05000000000000000000"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表格 5"/>
          <p:cNvGraphicFramePr/>
          <p:nvPr/>
        </p:nvGraphicFramePr>
        <p:xfrm>
          <a:off x="611505" y="3933190"/>
          <a:ext cx="8249285" cy="2406015"/>
        </p:xfrm>
        <a:graphic>
          <a:graphicData uri="http://schemas.openxmlformats.org/drawingml/2006/table">
            <a:tbl>
              <a:tblPr firstRow="1" bandRow="1">
                <a:tableStyleId>{5940675A-B579-460E-94D1-54222C63F5DA}</a:tableStyleId>
              </a:tblPr>
              <a:tblGrid>
                <a:gridCol w="1353185">
                  <a:extLst>
                    <a:ext uri="{9D8B030D-6E8A-4147-A177-3AD203B41FA5}">
                      <a16:colId xmlns:a16="http://schemas.microsoft.com/office/drawing/2014/main" val="20000"/>
                    </a:ext>
                  </a:extLst>
                </a:gridCol>
                <a:gridCol w="6896100">
                  <a:extLst>
                    <a:ext uri="{9D8B030D-6E8A-4147-A177-3AD203B41FA5}">
                      <a16:colId xmlns:a16="http://schemas.microsoft.com/office/drawing/2014/main" val="20001"/>
                    </a:ext>
                  </a:extLst>
                </a:gridCol>
              </a:tblGrid>
              <a:tr h="2406015">
                <a:tc>
                  <a:txBody>
                    <a:bodyPr/>
                    <a:lstStyle/>
                    <a:p>
                      <a:pPr indent="0">
                        <a:buNone/>
                      </a:pPr>
                      <a:r>
                        <a:rPr lang="zh-CN" altLang="en-US" sz="3600" b="0">
                          <a:latin typeface="仿宋" panose="02010609060101010101" charset="-122"/>
                          <a:ea typeface="仿宋" panose="02010609060101010101" charset="-122"/>
                          <a:cs typeface="仿宋" panose="02010609060101010101" charset="-122"/>
                        </a:rPr>
                        <a:t>平时成绩</a:t>
                      </a: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仿宋" panose="02010609060101010101" charset="-122"/>
                          <a:ea typeface="仿宋" panose="02010609060101010101" charset="-122"/>
                          <a:cs typeface="仿宋" panose="02010609060101010101" charset="-122"/>
                        </a:rPr>
                        <a:t>课堂练习(</a:t>
                      </a:r>
                      <a:r>
                        <a:rPr lang="zh-CN" altLang="en-US" sz="3600">
                          <a:latin typeface="仿宋" panose="02010609060101010101" charset="-122"/>
                          <a:ea typeface="仿宋" panose="02010609060101010101" charset="-122"/>
                          <a:cs typeface="仿宋" panose="02010609060101010101" charset="-122"/>
                          <a:sym typeface="+mn-ea"/>
                        </a:rPr>
                        <a:t>主动回答，被动回答</a:t>
                      </a:r>
                      <a:r>
                        <a:rPr lang="en-US" altLang="zh-CN" sz="3600">
                          <a:latin typeface="仿宋" panose="02010609060101010101" charset="-122"/>
                          <a:ea typeface="仿宋" panose="02010609060101010101" charset="-122"/>
                          <a:cs typeface="仿宋" panose="02010609060101010101" charset="-122"/>
                          <a:sym typeface="+mn-ea"/>
                        </a:rPr>
                        <a:t>)</a:t>
                      </a:r>
                    </a:p>
                    <a:p>
                      <a:pPr algn="l">
                        <a:buClrTx/>
                        <a:buSzTx/>
                        <a:buFontTx/>
                        <a:buNone/>
                      </a:pPr>
                      <a:r>
                        <a:rPr lang="en-US" sz="3600" b="0">
                          <a:latin typeface="仿宋" panose="02010609060101010101" charset="-122"/>
                          <a:ea typeface="仿宋" panose="02010609060101010101" charset="-122"/>
                          <a:cs typeface="仿宋" panose="02010609060101010101" charset="-122"/>
                        </a:rPr>
                        <a:t>课堂提问</a:t>
                      </a:r>
                      <a:r>
                        <a:rPr lang="zh-CN" altLang="en-US" sz="3600" b="0">
                          <a:latin typeface="仿宋" panose="02010609060101010101" charset="-122"/>
                          <a:ea typeface="仿宋" panose="02010609060101010101" charset="-122"/>
                          <a:cs typeface="仿宋" panose="02010609060101010101" charset="-122"/>
                        </a:rPr>
                        <a:t>（主动回答，被动回答</a:t>
                      </a:r>
                      <a:r>
                        <a:rPr lang="en-US" altLang="zh-CN" sz="3600" b="0">
                          <a:latin typeface="仿宋" panose="02010609060101010101" charset="-122"/>
                          <a:ea typeface="仿宋" panose="02010609060101010101" charset="-122"/>
                          <a:cs typeface="仿宋" panose="02010609060101010101" charset="-122"/>
                        </a:rPr>
                        <a:t>)</a:t>
                      </a:r>
                    </a:p>
                    <a:p>
                      <a:pPr algn="l">
                        <a:buClrTx/>
                        <a:buSzTx/>
                        <a:buFontTx/>
                        <a:buNone/>
                      </a:pPr>
                      <a:r>
                        <a:rPr lang="zh-CN" altLang="en-US" sz="2800">
                          <a:solidFill>
                            <a:srgbClr val="FF0000"/>
                          </a:solidFill>
                          <a:latin typeface="仿宋" panose="02010609060101010101" charset="-122"/>
                          <a:ea typeface="仿宋" panose="02010609060101010101" charset="-122"/>
                          <a:cs typeface="仿宋" panose="02010609060101010101" charset="-122"/>
                          <a:sym typeface="+mn-ea"/>
                        </a:rPr>
                        <a:t>主动回答：加分，被动回答：答对加分</a:t>
                      </a:r>
                      <a:endParaRPr lang="en-US" sz="2800" b="0">
                        <a:latin typeface="仿宋" panose="02010609060101010101" charset="-122"/>
                        <a:ea typeface="仿宋" panose="02010609060101010101" charset="-122"/>
                        <a:cs typeface="仿宋" panose="02010609060101010101" charset="-122"/>
                      </a:endParaRPr>
                    </a:p>
                    <a:p>
                      <a:pPr algn="l">
                        <a:buClrTx/>
                        <a:buSzTx/>
                        <a:buFontTx/>
                        <a:buNone/>
                      </a:pPr>
                      <a:endParaRPr lang="en-US" altLang="zh-CN" sz="2800" b="0">
                        <a:latin typeface="仿宋" panose="02010609060101010101" charset="-122"/>
                        <a:ea typeface="仿宋" panose="02010609060101010101" charset="-122"/>
                        <a:cs typeface="仿宋" panose="02010609060101010101" charset="-122"/>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系统的应用领域</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467544" y="1052736"/>
            <a:ext cx="273630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其他应用领域</a:t>
            </a:r>
          </a:p>
        </p:txBody>
      </p:sp>
      <p:sp>
        <p:nvSpPr>
          <p:cNvPr id="4" name="文本框 3"/>
          <p:cNvSpPr txBox="1"/>
          <p:nvPr/>
        </p:nvSpPr>
        <p:spPr>
          <a:xfrm>
            <a:off x="611560" y="1700808"/>
            <a:ext cx="3744416" cy="390876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协调专家系统</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软件开发</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操作系统</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产品设计</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商业管理</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网络化的办公自动化</a:t>
            </a:r>
            <a:endParaRPr lang="en-US" altLang="zh-CN" sz="2000" dirty="0">
              <a:latin typeface="微软雅黑" panose="020B0503020204020204" pitchFamily="34" charset="-122"/>
              <a:ea typeface="微软雅黑" panose="020B0503020204020204" pitchFamily="34" charset="-122"/>
            </a:endParaRPr>
          </a:p>
          <a:p>
            <a:endParaRPr lang="en-US" altLang="zh-CN" sz="2000" dirty="0"/>
          </a:p>
          <a:p>
            <a:pPr>
              <a:lnSpc>
                <a:spcPct val="150000"/>
              </a:lnSpc>
            </a:pP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
        <p:nvSpPr>
          <p:cNvPr id="8" name="文本框 7"/>
          <p:cNvSpPr txBox="1"/>
          <p:nvPr/>
        </p:nvSpPr>
        <p:spPr>
          <a:xfrm>
            <a:off x="4593348" y="1676725"/>
            <a:ext cx="4355974" cy="401648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网络自动化与智能化</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网络管理</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网络协同化</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网络信息处理</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信息检索</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信息自适应</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网络化计算机辅助教学及医疗控制</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1800" dirty="0">
              <a:latin typeface="微软雅黑" panose="020B0503020204020204" pitchFamily="34" charset="-122"/>
              <a:ea typeface="微软雅黑" panose="020B0503020204020204" pitchFamily="34" charset="-122"/>
            </a:endParaRPr>
          </a:p>
          <a:p>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系统的热点研究方向</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463887" y="776031"/>
            <a:ext cx="158417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算法博弈论</a:t>
            </a:r>
          </a:p>
        </p:txBody>
      </p:sp>
      <p:sp>
        <p:nvSpPr>
          <p:cNvPr id="5" name="文本框 4"/>
          <p:cNvSpPr txBox="1"/>
          <p:nvPr/>
        </p:nvSpPr>
        <p:spPr>
          <a:xfrm>
            <a:off x="463887" y="1286811"/>
            <a:ext cx="8280920" cy="1477328"/>
          </a:xfrm>
          <a:prstGeom prst="rect">
            <a:avLst/>
          </a:prstGeom>
          <a:noFill/>
        </p:spPr>
        <p:txBody>
          <a:bodyPr wrap="square" rtlCol="0">
            <a:spAutoFit/>
          </a:bodyPr>
          <a:lstStyle/>
          <a:p>
            <a:r>
              <a:rPr lang="zh-CN" altLang="en-US" dirty="0"/>
              <a:t>      </a:t>
            </a:r>
            <a:r>
              <a:rPr lang="zh-CN" altLang="en-US" dirty="0">
                <a:latin typeface="微软雅黑" panose="020B0503020204020204" pitchFamily="34" charset="-122"/>
                <a:ea typeface="微软雅黑" panose="020B0503020204020204" pitchFamily="34" charset="-122"/>
              </a:rPr>
              <a:t>自</a:t>
            </a:r>
            <a:r>
              <a:rPr lang="en-US" altLang="zh-CN" dirty="0">
                <a:latin typeface="微软雅黑" panose="020B0503020204020204" pitchFamily="34" charset="-122"/>
                <a:ea typeface="微软雅黑" panose="020B0503020204020204" pitchFamily="34" charset="-122"/>
              </a:rPr>
              <a:t>1999</a:t>
            </a:r>
            <a:r>
              <a:rPr lang="zh-CN" altLang="en-US" dirty="0">
                <a:latin typeface="微软雅黑" panose="020B0503020204020204" pitchFamily="34" charset="-122"/>
                <a:ea typeface="微软雅黑" panose="020B0503020204020204" pitchFamily="34" charset="-122"/>
              </a:rPr>
              <a:t>年尼桑和罗恩在美国计算机学会计算机理论会议（</a:t>
            </a:r>
            <a:r>
              <a:rPr lang="en-US" altLang="zh-CN" dirty="0">
                <a:latin typeface="微软雅黑" panose="020B0503020204020204" pitchFamily="34" charset="-122"/>
                <a:ea typeface="微软雅黑" panose="020B0503020204020204" pitchFamily="34" charset="-122"/>
              </a:rPr>
              <a:t>ACM Symposium on Theory of Computing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STOC</a:t>
            </a:r>
            <a:r>
              <a:rPr lang="zh-CN" altLang="en-US" dirty="0">
                <a:latin typeface="微软雅黑" panose="020B0503020204020204" pitchFamily="34" charset="-122"/>
                <a:ea typeface="微软雅黑" panose="020B0503020204020204" pitchFamily="34" charset="-122"/>
              </a:rPr>
              <a:t>）上将理论计算机学术界的目光引向针对自私用户的算法设计上，算法博弈论便开始兴起。雅虎、谷歌以及百度等从搜索广告拍卖获得的巨额收入掀起了对算法博弈论研究的高潮。算法博弈论当前的研究热点包括算法机制设计、计算社会选择理论、（社交）网络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均衡分析。</a:t>
            </a:r>
          </a:p>
        </p:txBody>
      </p:sp>
      <p:sp>
        <p:nvSpPr>
          <p:cNvPr id="9" name="文本框 8"/>
          <p:cNvSpPr txBox="1"/>
          <p:nvPr/>
        </p:nvSpPr>
        <p:spPr>
          <a:xfrm>
            <a:off x="466493" y="2605804"/>
            <a:ext cx="8352928" cy="2537874"/>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算法博弈论的研究领域：</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各种均衡的计算复杂性问题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从博弈论的观点研究计算机学科中的许多问题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算法机制设计</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网络结构及性能、在线拍卖和在线交易、在线广告、搜索结果页面排序</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社会选择问题</a:t>
            </a:r>
          </a:p>
        </p:txBody>
      </p:sp>
      <p:sp>
        <p:nvSpPr>
          <p:cNvPr id="11" name="文本框 10"/>
          <p:cNvSpPr txBox="1"/>
          <p:nvPr/>
        </p:nvSpPr>
        <p:spPr>
          <a:xfrm>
            <a:off x="463887" y="5312408"/>
            <a:ext cx="2667953"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安全博弈论及其应用</a:t>
            </a:r>
          </a:p>
        </p:txBody>
      </p:sp>
      <p:sp>
        <p:nvSpPr>
          <p:cNvPr id="13" name="文本框 12"/>
          <p:cNvSpPr txBox="1"/>
          <p:nvPr/>
        </p:nvSpPr>
        <p:spPr>
          <a:xfrm>
            <a:off x="501370" y="5805447"/>
            <a:ext cx="8133247" cy="646331"/>
          </a:xfrm>
          <a:prstGeom prst="rect">
            <a:avLst/>
          </a:prstGeom>
          <a:noFill/>
        </p:spPr>
        <p:txBody>
          <a:bodyPr wrap="square" rtlCol="0">
            <a:spAutoFit/>
          </a:bodyPr>
          <a:lstStyle/>
          <a:p>
            <a:r>
              <a:rPr lang="zh-CN" altLang="en-US" dirty="0"/>
              <a:t>      </a:t>
            </a:r>
            <a:r>
              <a:rPr lang="zh-CN" altLang="en-US" dirty="0">
                <a:latin typeface="微软雅黑" panose="020B0503020204020204" pitchFamily="34" charset="-122"/>
                <a:ea typeface="微软雅黑" panose="020B0503020204020204" pitchFamily="34" charset="-122"/>
              </a:rPr>
              <a:t>安全博弈算法的可扩展性、安全资源分配策略的鲁棒性、对恐怖分子的行为建模、协同优化、多目标优化</a:t>
            </a: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系统的热点研究方向</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392566" y="908720"/>
            <a:ext cx="208823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多智能体学习</a:t>
            </a:r>
          </a:p>
        </p:txBody>
      </p:sp>
      <p:sp>
        <p:nvSpPr>
          <p:cNvPr id="4" name="文本框 3"/>
          <p:cNvSpPr txBox="1"/>
          <p:nvPr/>
        </p:nvSpPr>
        <p:spPr>
          <a:xfrm>
            <a:off x="539552" y="1484784"/>
            <a:ext cx="8136904" cy="1476375"/>
          </a:xfrm>
          <a:prstGeom prst="rect">
            <a:avLst/>
          </a:prstGeom>
          <a:noFill/>
        </p:spPr>
        <p:txBody>
          <a:bodyPr wrap="square" rtlCol="0">
            <a:spAutoFit/>
          </a:bodyPr>
          <a:lstStyle/>
          <a:p>
            <a:r>
              <a:rPr lang="zh-CN" altLang="en-US" dirty="0"/>
              <a:t>      多智能体学习（</a:t>
            </a:r>
            <a:r>
              <a:rPr lang="en-US" altLang="zh-CN" dirty="0"/>
              <a:t>Multi-Agent Learning, MAL</a:t>
            </a:r>
            <a:r>
              <a:rPr lang="zh-CN" altLang="en-US" dirty="0"/>
              <a:t>）将机器学习引入多智能体系统领域，研究如何设计算法创建动态环境下的自适应智能体。强化学习（</a:t>
            </a:r>
            <a:r>
              <a:rPr lang="en-US" altLang="zh-CN" dirty="0"/>
              <a:t>Reinforcement Learning</a:t>
            </a:r>
            <a:r>
              <a:rPr lang="zh-CN" altLang="en-US" dirty="0"/>
              <a:t>）是多智能体学习领域广泛研究的技术。单智能体的强化学习在马尔可夫决策过程（</a:t>
            </a:r>
            <a:r>
              <a:rPr lang="en-US" altLang="zh-CN" dirty="0"/>
              <a:t>Markov Decision Processes, MDP</a:t>
            </a:r>
            <a:r>
              <a:rPr lang="zh-CN" altLang="en-US" dirty="0"/>
              <a:t>）的框架内能被较好的描述。</a:t>
            </a:r>
          </a:p>
        </p:txBody>
      </p:sp>
      <p:sp>
        <p:nvSpPr>
          <p:cNvPr id="11" name="文本框 10"/>
          <p:cNvSpPr txBox="1"/>
          <p:nvPr/>
        </p:nvSpPr>
        <p:spPr>
          <a:xfrm>
            <a:off x="5857743" y="3032478"/>
            <a:ext cx="2883290"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多智能体学习研究方向</a:t>
            </a:r>
          </a:p>
        </p:txBody>
      </p:sp>
      <p:sp>
        <p:nvSpPr>
          <p:cNvPr id="10" name="文本框 9"/>
          <p:cNvSpPr txBox="1"/>
          <p:nvPr/>
        </p:nvSpPr>
        <p:spPr>
          <a:xfrm>
            <a:off x="5882151" y="3502954"/>
            <a:ext cx="2883290" cy="253787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地面和空中交通管控</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分布式监测</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电子市场</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机器人营救</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机器人比赛</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智能电网</a:t>
            </a:r>
          </a:p>
        </p:txBody>
      </p:sp>
      <p:pic>
        <p:nvPicPr>
          <p:cNvPr id="14" name="图片 13"/>
          <p:cNvPicPr>
            <a:picLocks noChangeAspect="1"/>
          </p:cNvPicPr>
          <p:nvPr/>
        </p:nvPicPr>
        <p:blipFill>
          <a:blip r:embed="rId4"/>
          <a:stretch>
            <a:fillRect/>
          </a:stretch>
        </p:blipFill>
        <p:spPr>
          <a:xfrm>
            <a:off x="224447" y="3138066"/>
            <a:ext cx="5273395" cy="2981226"/>
          </a:xfrm>
          <a:prstGeom prst="rect">
            <a:avLst/>
          </a:prstGeom>
        </p:spPr>
      </p:pic>
      <p:sp>
        <p:nvSpPr>
          <p:cNvPr id="15" name="矩形 14"/>
          <p:cNvSpPr/>
          <p:nvPr/>
        </p:nvSpPr>
        <p:spPr>
          <a:xfrm>
            <a:off x="3707904" y="5661248"/>
            <a:ext cx="1584176"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285080" y="6286893"/>
            <a:ext cx="1152128" cy="369332"/>
          </a:xfrm>
          <a:prstGeom prst="rect">
            <a:avLst/>
          </a:prstGeom>
          <a:noFill/>
        </p:spPr>
        <p:txBody>
          <a:bodyPr wrap="square" rtlCol="0">
            <a:spAutoFit/>
          </a:bodyPr>
          <a:lstStyle/>
          <a:p>
            <a:r>
              <a:rPr lang="zh-CN" altLang="en-US" dirty="0"/>
              <a:t>强化学习</a:t>
            </a: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系统的热点研究方向</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392566" y="908720"/>
            <a:ext cx="208823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深度强化学习</a:t>
            </a:r>
          </a:p>
        </p:txBody>
      </p:sp>
      <p:sp>
        <p:nvSpPr>
          <p:cNvPr id="4" name="文本框 3"/>
          <p:cNvSpPr txBox="1"/>
          <p:nvPr/>
        </p:nvSpPr>
        <p:spPr>
          <a:xfrm>
            <a:off x="467544" y="1353252"/>
            <a:ext cx="8280920" cy="203009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在 </a:t>
            </a:r>
            <a:r>
              <a:rPr lang="en-US" altLang="zh-CN" dirty="0">
                <a:latin typeface="微软雅黑" panose="020B0503020204020204" pitchFamily="34" charset="-122"/>
                <a:ea typeface="微软雅黑" panose="020B0503020204020204" pitchFamily="34" charset="-122"/>
              </a:rPr>
              <a:t>DRL</a:t>
            </a:r>
            <a:r>
              <a:rPr lang="zh-CN" altLang="en-US" dirty="0">
                <a:latin typeface="微软雅黑" panose="020B0503020204020204" pitchFamily="34" charset="-122"/>
                <a:ea typeface="微软雅黑" panose="020B0503020204020204" pitchFamily="34" charset="-122"/>
              </a:rPr>
              <a:t>（深度强化学习）发展的最初阶段， </a:t>
            </a:r>
            <a:r>
              <a:rPr lang="en-US" altLang="zh-CN" dirty="0">
                <a:latin typeface="微软雅黑" panose="020B0503020204020204" pitchFamily="34" charset="-122"/>
                <a:ea typeface="微软雅黑" panose="020B0503020204020204" pitchFamily="34" charset="-122"/>
              </a:rPr>
              <a:t>DQN</a:t>
            </a:r>
            <a:r>
              <a:rPr lang="zh-CN" altLang="en-US" dirty="0">
                <a:latin typeface="微软雅黑" panose="020B0503020204020204" pitchFamily="34" charset="-122"/>
                <a:ea typeface="微软雅黑" panose="020B0503020204020204" pitchFamily="34" charset="-122"/>
              </a:rPr>
              <a:t>（深度</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网络）</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算法主要被应用于 </a:t>
            </a:r>
            <a:r>
              <a:rPr lang="en-US" altLang="zh-CN" dirty="0">
                <a:latin typeface="微软雅黑" panose="020B0503020204020204" pitchFamily="34" charset="-122"/>
                <a:ea typeface="微软雅黑" panose="020B0503020204020204" pitchFamily="34" charset="-122"/>
              </a:rPr>
              <a:t>Atari 2600 </a:t>
            </a:r>
            <a:r>
              <a:rPr lang="zh-CN" altLang="en-US" dirty="0">
                <a:latin typeface="微软雅黑" panose="020B0503020204020204" pitchFamily="34" charset="-122"/>
                <a:ea typeface="微软雅黑" panose="020B0503020204020204" pitchFamily="34" charset="-122"/>
              </a:rPr>
              <a:t>平台中的各类 </a:t>
            </a:r>
            <a:r>
              <a:rPr lang="en-US" altLang="zh-CN" dirty="0">
                <a:latin typeface="微软雅黑" panose="020B0503020204020204" pitchFamily="34" charset="-122"/>
                <a:ea typeface="微软雅黑" panose="020B0503020204020204" pitchFamily="34" charset="-122"/>
              </a:rPr>
              <a:t>2D </a:t>
            </a:r>
            <a:r>
              <a:rPr lang="zh-CN" altLang="en-US" dirty="0">
                <a:latin typeface="微软雅黑" panose="020B0503020204020204" pitchFamily="34" charset="-122"/>
                <a:ea typeface="微软雅黑" panose="020B0503020204020204" pitchFamily="34" charset="-122"/>
              </a:rPr>
              <a:t>视频游戏中。研究人员分别从算法和模型两方面对 </a:t>
            </a:r>
            <a:r>
              <a:rPr lang="en-US" altLang="zh-CN" dirty="0">
                <a:latin typeface="微软雅黑" panose="020B0503020204020204" pitchFamily="34" charset="-122"/>
                <a:ea typeface="微软雅黑" panose="020B0503020204020204" pitchFamily="34" charset="-122"/>
              </a:rPr>
              <a:t>DQN </a:t>
            </a:r>
            <a:r>
              <a:rPr lang="zh-CN" altLang="en-US" dirty="0">
                <a:latin typeface="微软雅黑" panose="020B0503020204020204" pitchFamily="34" charset="-122"/>
                <a:ea typeface="微软雅黑" panose="020B0503020204020204" pitchFamily="34" charset="-122"/>
              </a:rPr>
              <a:t>进行了改进，使得 </a:t>
            </a:r>
            <a:r>
              <a:rPr lang="en-US" altLang="zh-CN" dirty="0">
                <a:latin typeface="微软雅黑" panose="020B0503020204020204" pitchFamily="34" charset="-122"/>
                <a:ea typeface="微软雅黑" panose="020B0503020204020204" pitchFamily="34" charset="-122"/>
              </a:rPr>
              <a:t>agent </a:t>
            </a:r>
            <a:r>
              <a:rPr lang="zh-CN" altLang="en-US" dirty="0">
                <a:latin typeface="微软雅黑" panose="020B0503020204020204" pitchFamily="34" charset="-122"/>
                <a:ea typeface="微软雅黑" panose="020B0503020204020204" pitchFamily="34" charset="-122"/>
              </a:rPr>
              <a:t>在 </a:t>
            </a:r>
            <a:r>
              <a:rPr lang="en-US" altLang="zh-CN" dirty="0">
                <a:latin typeface="微软雅黑" panose="020B0503020204020204" pitchFamily="34" charset="-122"/>
                <a:ea typeface="微软雅黑" panose="020B0503020204020204" pitchFamily="34" charset="-122"/>
              </a:rPr>
              <a:t>Atari 2600 </a:t>
            </a:r>
            <a:r>
              <a:rPr lang="zh-CN" altLang="en-US" dirty="0">
                <a:latin typeface="微软雅黑" panose="020B0503020204020204" pitchFamily="34" charset="-122"/>
                <a:ea typeface="微软雅黑" panose="020B0503020204020204" pitchFamily="34" charset="-122"/>
              </a:rPr>
              <a:t>游戏中的平均得分提高了 </a:t>
            </a:r>
            <a:r>
              <a:rPr lang="en-US" altLang="zh-CN" dirty="0">
                <a:latin typeface="微软雅黑" panose="020B0503020204020204" pitchFamily="34" charset="-122"/>
                <a:ea typeface="微软雅黑" panose="020B0503020204020204" pitchFamily="34" charset="-122"/>
              </a:rPr>
              <a:t>300%</a:t>
            </a:r>
            <a:r>
              <a:rPr lang="zh-CN" altLang="en-US" dirty="0">
                <a:latin typeface="微软雅黑" panose="020B0503020204020204" pitchFamily="34" charset="-122"/>
                <a:ea typeface="微软雅黑" panose="020B0503020204020204" pitchFamily="34" charset="-122"/>
              </a:rPr>
              <a:t>，并在模型中加入记忆和推理模块，成功地将 </a:t>
            </a:r>
            <a:r>
              <a:rPr lang="en-US" altLang="zh-CN" dirty="0">
                <a:latin typeface="微软雅黑" panose="020B0503020204020204" pitchFamily="34" charset="-122"/>
                <a:ea typeface="微软雅黑" panose="020B0503020204020204" pitchFamily="34" charset="-122"/>
              </a:rPr>
              <a:t>DRL </a:t>
            </a:r>
            <a:r>
              <a:rPr lang="zh-CN" altLang="en-US" dirty="0">
                <a:latin typeface="微软雅黑" panose="020B0503020204020204" pitchFamily="34" charset="-122"/>
                <a:ea typeface="微软雅黑" panose="020B0503020204020204" pitchFamily="34" charset="-122"/>
              </a:rPr>
              <a:t>应用场景拓宽到 </a:t>
            </a:r>
            <a:r>
              <a:rPr lang="en-US" altLang="zh-CN" dirty="0">
                <a:latin typeface="微软雅黑" panose="020B0503020204020204" pitchFamily="34" charset="-122"/>
                <a:ea typeface="微软雅黑" panose="020B0503020204020204" pitchFamily="34" charset="-122"/>
              </a:rPr>
              <a:t>3D </a:t>
            </a:r>
            <a:r>
              <a:rPr lang="zh-CN" altLang="en-US" dirty="0">
                <a:latin typeface="微软雅黑" panose="020B0503020204020204" pitchFamily="34" charset="-122"/>
                <a:ea typeface="微软雅黑" panose="020B0503020204020204" pitchFamily="34" charset="-122"/>
              </a:rPr>
              <a:t>场景下的复杂任务中。 </a:t>
            </a:r>
            <a:r>
              <a:rPr lang="en-US" altLang="zh-CN" b="1" dirty="0">
                <a:latin typeface="微软雅黑" panose="020B0503020204020204" pitchFamily="34" charset="-122"/>
                <a:ea typeface="微软雅黑" panose="020B0503020204020204" pitchFamily="34" charset="-122"/>
              </a:rPr>
              <a:t>AlphaGo </a:t>
            </a:r>
            <a:r>
              <a:rPr lang="zh-CN" altLang="en-US" b="1" dirty="0">
                <a:latin typeface="微软雅黑" panose="020B0503020204020204" pitchFamily="34" charset="-122"/>
                <a:ea typeface="微软雅黑" panose="020B0503020204020204" pitchFamily="34" charset="-122"/>
              </a:rPr>
              <a:t>围棋算法</a:t>
            </a:r>
            <a:r>
              <a:rPr lang="zh-CN" altLang="en-US" dirty="0">
                <a:latin typeface="微软雅黑" panose="020B0503020204020204" pitchFamily="34" charset="-122"/>
                <a:ea typeface="微软雅黑" panose="020B0503020204020204" pitchFamily="34" charset="-122"/>
              </a:rPr>
              <a:t>结合深度神经网络和</a:t>
            </a:r>
            <a:r>
              <a:rPr lang="en-US" altLang="zh-CN" dirty="0">
                <a:latin typeface="微软雅黑" panose="020B0503020204020204" pitchFamily="34" charset="-122"/>
                <a:ea typeface="微软雅黑" panose="020B0503020204020204" pitchFamily="34" charset="-122"/>
              </a:rPr>
              <a:t>MCTS</a:t>
            </a:r>
            <a:r>
              <a:rPr lang="zh-CN" altLang="en-US" dirty="0">
                <a:latin typeface="微软雅黑" panose="020B0503020204020204" pitchFamily="34" charset="-122"/>
                <a:ea typeface="微软雅黑" panose="020B0503020204020204" pitchFamily="34" charset="-122"/>
              </a:rPr>
              <a:t>（蒙特卡洛树搜索），成功地击败了围棋世界冠军。 此外， </a:t>
            </a:r>
            <a:r>
              <a:rPr lang="en-US" altLang="zh-CN" dirty="0">
                <a:latin typeface="微软雅黑" panose="020B0503020204020204" pitchFamily="34" charset="-122"/>
                <a:ea typeface="微软雅黑" panose="020B0503020204020204" pitchFamily="34" charset="-122"/>
              </a:rPr>
              <a:t>DRL</a:t>
            </a:r>
            <a:r>
              <a:rPr lang="zh-CN" altLang="en-US" dirty="0">
                <a:latin typeface="微软雅黑" panose="020B0503020204020204" pitchFamily="34" charset="-122"/>
                <a:ea typeface="微软雅黑" panose="020B0503020204020204" pitchFamily="34" charset="-122"/>
              </a:rPr>
              <a:t>在机器人控制、计算机视觉、自然语言处理和医疗等领域的应用也都取得了一定的成功。</a:t>
            </a:r>
          </a:p>
        </p:txBody>
      </p:sp>
      <p:sp>
        <p:nvSpPr>
          <p:cNvPr id="11" name="文本框 10"/>
          <p:cNvSpPr txBox="1"/>
          <p:nvPr/>
        </p:nvSpPr>
        <p:spPr>
          <a:xfrm>
            <a:off x="5793166" y="3431565"/>
            <a:ext cx="2883290"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深度强化学习的应用</a:t>
            </a:r>
          </a:p>
        </p:txBody>
      </p:sp>
      <p:sp>
        <p:nvSpPr>
          <p:cNvPr id="10" name="文本框 9"/>
          <p:cNvSpPr txBox="1"/>
          <p:nvPr/>
        </p:nvSpPr>
        <p:spPr>
          <a:xfrm>
            <a:off x="5793166" y="3717032"/>
            <a:ext cx="2883290" cy="212237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机器人控制</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计算机视觉</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自然语言处理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机器学习参数优化</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博弈论</a:t>
            </a:r>
            <a:endParaRPr lang="en-US" altLang="zh-CN"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1049193" y="3597335"/>
            <a:ext cx="3937431" cy="2686284"/>
          </a:xfrm>
          <a:prstGeom prst="rect">
            <a:avLst/>
          </a:prstGeom>
        </p:spPr>
      </p:pic>
      <p:sp>
        <p:nvSpPr>
          <p:cNvPr id="8" name="文本框 7"/>
          <p:cNvSpPr txBox="1"/>
          <p:nvPr/>
        </p:nvSpPr>
        <p:spPr>
          <a:xfrm>
            <a:off x="1454519" y="6413618"/>
            <a:ext cx="3240360" cy="369332"/>
          </a:xfrm>
          <a:prstGeom prst="rect">
            <a:avLst/>
          </a:prstGeom>
          <a:noFill/>
        </p:spPr>
        <p:txBody>
          <a:bodyPr wrap="square" rtlCol="0">
            <a:spAutoFit/>
          </a:bodyPr>
          <a:lstStyle/>
          <a:p>
            <a:r>
              <a:rPr lang="zh-CN" altLang="en-US" dirty="0"/>
              <a:t>基于策略梯度的深度强化学习</a:t>
            </a:r>
          </a:p>
        </p:txBody>
      </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系统的热点研究方向</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392566" y="908720"/>
            <a:ext cx="2088232"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分布式问题求解</a:t>
            </a:r>
          </a:p>
        </p:txBody>
      </p:sp>
      <p:sp>
        <p:nvSpPr>
          <p:cNvPr id="4" name="文本框 3"/>
          <p:cNvSpPr txBox="1"/>
          <p:nvPr/>
        </p:nvSpPr>
        <p:spPr>
          <a:xfrm>
            <a:off x="539552" y="1484784"/>
            <a:ext cx="8136904"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分布式求解问题着眼于让多个智能体共同解决一个问题。这些智能体通常都是合作性的。在众多分布式求解模型中，分布式约束推理（</a:t>
            </a:r>
            <a:r>
              <a:rPr lang="en-US" altLang="zh-CN" dirty="0">
                <a:latin typeface="微软雅黑" panose="020B0503020204020204" pitchFamily="34" charset="-122"/>
                <a:ea typeface="微软雅黑" panose="020B0503020204020204" pitchFamily="34" charset="-122"/>
              </a:rPr>
              <a:t>Distributed Constraint-Reasoning, DCR</a:t>
            </a:r>
            <a:r>
              <a:rPr lang="zh-CN" altLang="en-US" dirty="0">
                <a:latin typeface="微软雅黑" panose="020B0503020204020204" pitchFamily="34" charset="-122"/>
                <a:ea typeface="微软雅黑" panose="020B0503020204020204" pitchFamily="34" charset="-122"/>
              </a:rPr>
              <a:t>）模型，如分布式约束满足问题（</a:t>
            </a:r>
            <a:r>
              <a:rPr lang="en-US" altLang="zh-CN" dirty="0">
                <a:latin typeface="微软雅黑" panose="020B0503020204020204" pitchFamily="34" charset="-122"/>
                <a:ea typeface="微软雅黑" panose="020B0503020204020204" pitchFamily="34" charset="-122"/>
              </a:rPr>
              <a:t>Distributed Constraint-Satisfaction </a:t>
            </a:r>
            <a:r>
              <a:rPr lang="en-US" altLang="zh-CN" dirty="0" err="1">
                <a:latin typeface="微软雅黑" panose="020B0503020204020204" pitchFamily="34" charset="-122"/>
                <a:ea typeface="微软雅黑" panose="020B0503020204020204" pitchFamily="34" charset="-122"/>
              </a:rPr>
              <a:t>Problem,DCSP</a:t>
            </a:r>
            <a:r>
              <a:rPr lang="zh-CN" altLang="en-US" dirty="0">
                <a:latin typeface="微软雅黑" panose="020B0503020204020204" pitchFamily="34" charset="-122"/>
                <a:ea typeface="微软雅黑" panose="020B0503020204020204" pitchFamily="34" charset="-122"/>
              </a:rPr>
              <a:t>）和分布式约束优化问题（</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Ditributed</a:t>
            </a:r>
            <a:r>
              <a:rPr lang="en-US" altLang="zh-CN" dirty="0">
                <a:latin typeface="微软雅黑" panose="020B0503020204020204" pitchFamily="34" charset="-122"/>
                <a:ea typeface="微软雅黑" panose="020B0503020204020204" pitchFamily="34" charset="-122"/>
              </a:rPr>
              <a:t> Constraint-Optimization </a:t>
            </a:r>
            <a:r>
              <a:rPr lang="en-US" altLang="zh-CN" dirty="0" err="1">
                <a:latin typeface="微软雅黑" panose="020B0503020204020204" pitchFamily="34" charset="-122"/>
                <a:ea typeface="微软雅黑" panose="020B0503020204020204" pitchFamily="34" charset="-122"/>
              </a:rPr>
              <a:t>Problem,DCOP</a:t>
            </a:r>
            <a:r>
              <a:rPr lang="zh-CN" altLang="en-US" dirty="0">
                <a:latin typeface="微软雅黑" panose="020B0503020204020204" pitchFamily="34" charset="-122"/>
                <a:ea typeface="微软雅黑" panose="020B0503020204020204" pitchFamily="34" charset="-122"/>
              </a:rPr>
              <a:t>）的使用和研究较为广泛。</a:t>
            </a:r>
          </a:p>
        </p:txBody>
      </p:sp>
      <p:sp>
        <p:nvSpPr>
          <p:cNvPr id="3" name="文本框 2"/>
          <p:cNvSpPr txBox="1"/>
          <p:nvPr/>
        </p:nvSpPr>
        <p:spPr>
          <a:xfrm>
            <a:off x="526410" y="3293883"/>
            <a:ext cx="7992888" cy="646331"/>
          </a:xfrm>
          <a:prstGeom prst="rect">
            <a:avLst/>
          </a:prstGeom>
          <a:noFill/>
        </p:spPr>
        <p:txBody>
          <a:bodyPr wrap="square" rtlCol="0">
            <a:spAutoFit/>
          </a:bodyPr>
          <a:lstStyle/>
          <a:p>
            <a:r>
              <a:rPr lang="zh-CN" altLang="en-US" dirty="0"/>
              <a:t>      </a:t>
            </a:r>
            <a:r>
              <a:rPr lang="zh-CN" altLang="en-US" dirty="0">
                <a:latin typeface="微软雅黑" panose="020B0503020204020204" pitchFamily="34" charset="-122"/>
                <a:ea typeface="微软雅黑" panose="020B0503020204020204" pitchFamily="34" charset="-122"/>
              </a:rPr>
              <a:t>对于分布式约束问题的研究现在扩展为了多目标分布式约束优化问题和资源受限的分布式约束优化问题。</a:t>
            </a:r>
          </a:p>
        </p:txBody>
      </p:sp>
      <p:sp>
        <p:nvSpPr>
          <p:cNvPr id="13" name="文本框 12"/>
          <p:cNvSpPr txBox="1"/>
          <p:nvPr/>
        </p:nvSpPr>
        <p:spPr>
          <a:xfrm>
            <a:off x="404942" y="4134967"/>
            <a:ext cx="2088232"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分布式规划</a:t>
            </a:r>
          </a:p>
        </p:txBody>
      </p:sp>
      <p:sp>
        <p:nvSpPr>
          <p:cNvPr id="16" name="文本框 15"/>
          <p:cNvSpPr txBox="1"/>
          <p:nvPr/>
        </p:nvSpPr>
        <p:spPr>
          <a:xfrm>
            <a:off x="563470" y="4524472"/>
            <a:ext cx="8136904" cy="1198880"/>
          </a:xfrm>
          <a:prstGeom prst="rect">
            <a:avLst/>
          </a:prstGeom>
          <a:noFill/>
        </p:spPr>
        <p:txBody>
          <a:bodyPr wrap="square" rtlCol="0">
            <a:spAutoFit/>
          </a:bodyPr>
          <a:lstStyle/>
          <a:p>
            <a:r>
              <a:rPr lang="zh-CN" altLang="en-US" dirty="0"/>
              <a:t>      </a:t>
            </a:r>
            <a:r>
              <a:rPr lang="zh-CN" altLang="en-US" dirty="0">
                <a:latin typeface="微软雅黑" panose="020B0503020204020204" pitchFamily="34" charset="-122"/>
                <a:ea typeface="微软雅黑" panose="020B0503020204020204" pitchFamily="34" charset="-122"/>
              </a:rPr>
              <a:t>在许多问题中，环境的状态会因噪声或传感器能力所限而具有不确定性，在多智能体系统中，这个问题更加突出。</a:t>
            </a:r>
            <a:endParaRPr lang="en-US" altLang="zh-CN" dirty="0">
              <a:latin typeface="微软雅黑" panose="020B0503020204020204" pitchFamily="34" charset="-122"/>
              <a:ea typeface="微软雅黑" panose="020B0503020204020204" pitchFamily="34" charset="-122"/>
            </a:endParaRPr>
          </a:p>
          <a:p>
            <a:endParaRPr lang="en-US" altLang="zh-CN" dirty="0"/>
          </a:p>
          <a:p>
            <a:r>
              <a:rPr lang="zh-CN" altLang="en-US" dirty="0">
                <a:latin typeface="微软雅黑" panose="020B0503020204020204" pitchFamily="34" charset="-122"/>
                <a:ea typeface="微软雅黑" panose="020B0503020204020204" pitchFamily="34" charset="-122"/>
              </a:rPr>
              <a:t>研究方向：寻求处理多智能体系统不确定性的规范方法</a:t>
            </a: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系统的趋势</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pic>
        <p:nvPicPr>
          <p:cNvPr id="4" name="图片 3"/>
          <p:cNvPicPr>
            <a:picLocks noChangeAspect="1"/>
          </p:cNvPicPr>
          <p:nvPr/>
        </p:nvPicPr>
        <p:blipFill>
          <a:blip r:embed="rId4"/>
          <a:stretch>
            <a:fillRect/>
          </a:stretch>
        </p:blipFill>
        <p:spPr>
          <a:xfrm>
            <a:off x="0" y="653765"/>
            <a:ext cx="9144000" cy="3056784"/>
          </a:xfrm>
          <a:prstGeom prst="rect">
            <a:avLst/>
          </a:prstGeom>
        </p:spPr>
      </p:pic>
      <p:pic>
        <p:nvPicPr>
          <p:cNvPr id="8" name="图片 7"/>
          <p:cNvPicPr>
            <a:picLocks noChangeAspect="1"/>
          </p:cNvPicPr>
          <p:nvPr/>
        </p:nvPicPr>
        <p:blipFill>
          <a:blip r:embed="rId5"/>
          <a:stretch>
            <a:fillRect/>
          </a:stretch>
        </p:blipFill>
        <p:spPr>
          <a:xfrm>
            <a:off x="0" y="3645427"/>
            <a:ext cx="9144000" cy="3212573"/>
          </a:xfrm>
          <a:prstGeom prst="rect">
            <a:avLst/>
          </a:prstGeom>
        </p:spPr>
      </p:pic>
      <p:sp>
        <p:nvSpPr>
          <p:cNvPr id="3" name="文本框 2"/>
          <p:cNvSpPr txBox="1"/>
          <p:nvPr/>
        </p:nvSpPr>
        <p:spPr>
          <a:xfrm>
            <a:off x="2555776" y="6525344"/>
            <a:ext cx="468052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博弈和协商一致性近些年的研究热度居高</a:t>
            </a: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系统的趋势</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graphicFrame>
        <p:nvGraphicFramePr>
          <p:cNvPr id="24" name="图表 23"/>
          <p:cNvGraphicFramePr/>
          <p:nvPr/>
        </p:nvGraphicFramePr>
        <p:xfrm>
          <a:off x="515757" y="1154370"/>
          <a:ext cx="8208912" cy="4464496"/>
        </p:xfrm>
        <a:graphic>
          <a:graphicData uri="http://schemas.openxmlformats.org/drawingml/2006/chart">
            <c:chart xmlns:c="http://schemas.openxmlformats.org/drawingml/2006/chart" xmlns:r="http://schemas.openxmlformats.org/officeDocument/2006/relationships" r:id="rId4"/>
          </a:graphicData>
        </a:graphic>
      </p:graphicFrame>
      <p:sp>
        <p:nvSpPr>
          <p:cNvPr id="25" name="文本框 24"/>
          <p:cNvSpPr txBox="1"/>
          <p:nvPr/>
        </p:nvSpPr>
        <p:spPr>
          <a:xfrm>
            <a:off x="2267744" y="5772187"/>
            <a:ext cx="4968552" cy="369332"/>
          </a:xfrm>
          <a:prstGeom prst="rect">
            <a:avLst/>
          </a:prstGeom>
          <a:noFill/>
        </p:spPr>
        <p:txBody>
          <a:bodyPr wrap="square" rtlCol="0">
            <a:spAutoFit/>
          </a:bodyPr>
          <a:lstStyle/>
          <a:p>
            <a:r>
              <a:rPr lang="zh-CN" altLang="en-US" dirty="0"/>
              <a:t>对于多智能体的研究热度在</a:t>
            </a:r>
            <a:r>
              <a:rPr lang="en-US" altLang="zh-CN" dirty="0"/>
              <a:t>2019</a:t>
            </a:r>
            <a:r>
              <a:rPr lang="zh-CN" altLang="en-US" dirty="0"/>
              <a:t>年达到最高</a:t>
            </a: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系统软件工具</a:t>
            </a:r>
          </a:p>
        </p:txBody>
      </p:sp>
      <p:cxnSp>
        <p:nvCxnSpPr>
          <p:cNvPr id="12"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611560" y="1133788"/>
            <a:ext cx="8208912" cy="1422954"/>
          </a:xfrm>
          <a:prstGeom prst="rect">
            <a:avLst/>
          </a:prstGeom>
          <a:noFill/>
        </p:spPr>
        <p:txBody>
          <a:bodyPr wrap="square">
            <a:spAutoFit/>
          </a:bodyPr>
          <a:lstStyle/>
          <a:p>
            <a:pPr>
              <a:lnSpc>
                <a:spcPct val="150000"/>
              </a:lnSpc>
            </a:pPr>
            <a:r>
              <a:rPr lang="zh-CN" altLang="en-US" sz="2000" b="0" i="0" dirty="0">
                <a:solidFill>
                  <a:srgbClr val="121212"/>
                </a:solidFill>
                <a:effectLst/>
                <a:latin typeface="微软雅黑" panose="020B0503020204020204" pitchFamily="34" charset="-122"/>
                <a:ea typeface="微软雅黑" panose="020B0503020204020204" pitchFamily="34" charset="-122"/>
              </a:rPr>
              <a:t>       南加大开发了用于多机器人和去中心化的传感器系统的仿真软件</a:t>
            </a:r>
            <a:r>
              <a:rPr lang="en-US" altLang="zh-CN" sz="2000" b="0" i="0" dirty="0">
                <a:solidFill>
                  <a:srgbClr val="121212"/>
                </a:solidFill>
                <a:effectLst/>
                <a:latin typeface="微软雅黑" panose="020B0503020204020204" pitchFamily="34" charset="-122"/>
                <a:ea typeface="微软雅黑" panose="020B0503020204020204" pitchFamily="34" charset="-122"/>
              </a:rPr>
              <a:t>Player/Stage Project</a:t>
            </a:r>
            <a:r>
              <a:rPr lang="zh-CN" altLang="en-US" sz="2000" b="0" i="0" dirty="0">
                <a:solidFill>
                  <a:srgbClr val="121212"/>
                </a:solidFill>
                <a:effectLst/>
                <a:latin typeface="微软雅黑" panose="020B0503020204020204" pitchFamily="34" charset="-122"/>
                <a:ea typeface="微软雅黑" panose="020B0503020204020204" pitchFamily="34" charset="-122"/>
              </a:rPr>
              <a:t>。能够支持同时为</a:t>
            </a:r>
            <a:r>
              <a:rPr lang="en-US" altLang="zh-CN" sz="2000" b="0" i="0" dirty="0">
                <a:solidFill>
                  <a:srgbClr val="121212"/>
                </a:solidFill>
                <a:effectLst/>
                <a:latin typeface="微软雅黑" panose="020B0503020204020204" pitchFamily="34" charset="-122"/>
                <a:ea typeface="微软雅黑" panose="020B0503020204020204" pitchFamily="34" charset="-122"/>
              </a:rPr>
              <a:t>1000</a:t>
            </a:r>
            <a:r>
              <a:rPr lang="zh-CN" altLang="en-US" sz="2000" b="0" i="0" dirty="0">
                <a:solidFill>
                  <a:srgbClr val="121212"/>
                </a:solidFill>
                <a:effectLst/>
                <a:latin typeface="微软雅黑" panose="020B0503020204020204" pitchFamily="34" charset="-122"/>
                <a:ea typeface="微软雅黑" panose="020B0503020204020204" pitchFamily="34" charset="-122"/>
              </a:rPr>
              <a:t>个</a:t>
            </a:r>
            <a:r>
              <a:rPr lang="en-US" altLang="zh-CN" sz="2000" b="0" i="0" dirty="0">
                <a:solidFill>
                  <a:srgbClr val="121212"/>
                </a:solidFill>
                <a:effectLst/>
                <a:latin typeface="微软雅黑" panose="020B0503020204020204" pitchFamily="34" charset="-122"/>
                <a:ea typeface="微软雅黑" panose="020B0503020204020204" pitchFamily="34" charset="-122"/>
              </a:rPr>
              <a:t>homogeneous swarm robot</a:t>
            </a:r>
            <a:r>
              <a:rPr lang="zh-CN" altLang="en-US" sz="2000" b="0" i="0" dirty="0">
                <a:solidFill>
                  <a:srgbClr val="121212"/>
                </a:solidFill>
                <a:effectLst/>
                <a:latin typeface="微软雅黑" panose="020B0503020204020204" pitchFamily="34" charset="-122"/>
                <a:ea typeface="微软雅黑" panose="020B0503020204020204" pitchFamily="34" charset="-122"/>
              </a:rPr>
              <a:t>提供大规模集群控制。</a:t>
            </a:r>
            <a:r>
              <a:rPr lang="en-US" altLang="zh-CN" sz="2000" b="0" i="0" dirty="0">
                <a:solidFill>
                  <a:srgbClr val="121212"/>
                </a:solidFill>
                <a:effectLst/>
                <a:latin typeface="微软雅黑" panose="020B0503020204020204" pitchFamily="34" charset="-122"/>
                <a:ea typeface="微软雅黑" panose="020B0503020204020204" pitchFamily="34" charset="-122"/>
              </a:rPr>
              <a:t>http://playerstage.sourceforge.net/</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683568" y="5301208"/>
            <a:ext cx="7848872" cy="646331"/>
          </a:xfrm>
          <a:prstGeom prst="rect">
            <a:avLst/>
          </a:prstGeom>
          <a:noFill/>
        </p:spPr>
        <p:txBody>
          <a:bodyPr wrap="square">
            <a:spAutoFit/>
          </a:bodyPr>
          <a:lstStyle/>
          <a:p>
            <a:r>
              <a:rPr lang="en-US" altLang="zh-CN" b="0" i="0" dirty="0">
                <a:solidFill>
                  <a:srgbClr val="121212"/>
                </a:solidFill>
                <a:effectLst/>
                <a:latin typeface="-apple-system"/>
              </a:rPr>
              <a:t>B. P. </a:t>
            </a:r>
            <a:r>
              <a:rPr lang="en-US" altLang="zh-CN" b="0" i="0" dirty="0" err="1">
                <a:solidFill>
                  <a:srgbClr val="121212"/>
                </a:solidFill>
                <a:effectLst/>
                <a:latin typeface="-apple-system"/>
              </a:rPr>
              <a:t>Gerkey</a:t>
            </a:r>
            <a:r>
              <a:rPr lang="en-US" altLang="zh-CN" b="0" i="0" dirty="0">
                <a:solidFill>
                  <a:srgbClr val="121212"/>
                </a:solidFill>
                <a:effectLst/>
                <a:latin typeface="-apple-system"/>
              </a:rPr>
              <a:t>, R. T. Vaughan, and A. Howard, “The player/stage project: Tools for multirobot and distributed sensor systems”</a:t>
            </a:r>
            <a:endParaRPr lang="zh-CN" altLang="en-US" dirty="0"/>
          </a:p>
        </p:txBody>
      </p:sp>
      <p:sp>
        <p:nvSpPr>
          <p:cNvPr id="14" name="文本框 13"/>
          <p:cNvSpPr txBox="1"/>
          <p:nvPr/>
        </p:nvSpPr>
        <p:spPr>
          <a:xfrm>
            <a:off x="611560" y="2802246"/>
            <a:ext cx="8208912" cy="1422954"/>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Player </a:t>
            </a:r>
            <a:r>
              <a:rPr lang="zh-CN" altLang="en-US" sz="2000" dirty="0">
                <a:latin typeface="微软雅黑" panose="020B0503020204020204" pitchFamily="34" charset="-122"/>
                <a:ea typeface="微软雅黑" panose="020B0503020204020204" pitchFamily="34" charset="-122"/>
              </a:rPr>
              <a:t>为各种机器人和传感器硬件提供网络接口。</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en-US" altLang="zh-CN" sz="2000" b="0" i="0" u="none" strike="noStrike" dirty="0">
                <a:effectLst/>
                <a:latin typeface="微软雅黑" panose="020B0503020204020204" pitchFamily="34" charset="-122"/>
                <a:ea typeface="微软雅黑" panose="020B0503020204020204" pitchFamily="34" charset="-122"/>
                <a:hlinkClick r:id="rId4"/>
              </a:rPr>
              <a:t>Stage</a:t>
            </a:r>
            <a:r>
              <a:rPr lang="zh-CN" altLang="en-US" sz="2000" b="0" i="0" dirty="0">
                <a:solidFill>
                  <a:srgbClr val="000000"/>
                </a:solidFill>
                <a:effectLst/>
                <a:latin typeface="微软雅黑" panose="020B0503020204020204" pitchFamily="34" charset="-122"/>
                <a:ea typeface="微软雅黑" panose="020B0503020204020204" pitchFamily="34" charset="-122"/>
              </a:rPr>
              <a:t> 模拟一群移动机器人进入并感知二维位图环境。</a:t>
            </a:r>
            <a:endParaRPr lang="en-US" altLang="zh-CN" sz="2000" b="0" i="0" dirty="0">
              <a:solidFill>
                <a:srgbClr val="000000"/>
              </a:solidFill>
              <a:effectLst/>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en-US" altLang="zh-CN" sz="2000" b="0" i="0" u="none" strike="noStrike" dirty="0">
                <a:effectLst/>
                <a:latin typeface="微软雅黑" panose="020B0503020204020204" pitchFamily="34" charset="-122"/>
                <a:ea typeface="微软雅黑" panose="020B0503020204020204" pitchFamily="34" charset="-122"/>
                <a:hlinkClick r:id="rId5"/>
              </a:rPr>
              <a:t>Gazebo</a:t>
            </a:r>
            <a:r>
              <a:rPr lang="zh-CN" altLang="en-US" sz="2000" b="0" i="0" dirty="0">
                <a:solidFill>
                  <a:srgbClr val="000000"/>
                </a:solidFill>
                <a:effectLst/>
                <a:latin typeface="微软雅黑" panose="020B0503020204020204" pitchFamily="34" charset="-122"/>
                <a:ea typeface="微软雅黑" panose="020B0503020204020204" pitchFamily="34" charset="-122"/>
              </a:rPr>
              <a:t>是一款适用于户外环境的多机器人模拟器。</a:t>
            </a:r>
            <a:endParaRPr lang="zh-CN" altLang="en-US" sz="2000" dirty="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讨论</a:t>
            </a:r>
          </a:p>
        </p:txBody>
      </p:sp>
      <p:sp>
        <p:nvSpPr>
          <p:cNvPr id="3" name="副标题 2"/>
          <p:cNvSpPr>
            <a:spLocks noGrp="1"/>
          </p:cNvSpPr>
          <p:nvPr>
            <p:ph type="subTitle" idx="1"/>
          </p:nvPr>
        </p:nvSpPr>
        <p:spPr>
          <a:solidFill>
            <a:schemeClr val="bg1">
              <a:lumMod val="85000"/>
            </a:schemeClr>
          </a:solidFill>
        </p:spPr>
        <p:txBody>
          <a:bodyPr/>
          <a:lstStyle/>
          <a:p>
            <a:r>
              <a:rPr lang="zh-CN" altLang="en-US" dirty="0">
                <a:solidFill>
                  <a:srgbClr val="FF0000"/>
                </a:solidFill>
              </a:rPr>
              <a:t>生活中的多智能体系统</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1016" y="2395440"/>
            <a:ext cx="9145016" cy="1846585"/>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743786" y="2790944"/>
            <a:ext cx="7644638" cy="854080"/>
          </a:xfrm>
          <a:prstGeom prst="rect">
            <a:avLst/>
          </a:prstGeom>
          <a:noFill/>
        </p:spPr>
        <p:txBody>
          <a:bodyPr wrap="square" rtlCol="0">
            <a:spAutoFit/>
          </a:bodyPr>
          <a:lstStyle/>
          <a:p>
            <a:pPr algn="ctr"/>
            <a:r>
              <a:rPr lang="zh-CN" altLang="en-US" sz="4950" b="1" dirty="0">
                <a:solidFill>
                  <a:schemeClr val="bg1"/>
                </a:solidFill>
              </a:rPr>
              <a:t>多智能体系统概述</a:t>
            </a:r>
          </a:p>
        </p:txBody>
      </p:sp>
      <p:cxnSp>
        <p:nvCxnSpPr>
          <p:cNvPr id="8" name="直接连接符 7"/>
          <p:cNvCxnSpPr/>
          <p:nvPr/>
        </p:nvCxnSpPr>
        <p:spPr>
          <a:xfrm flipV="1">
            <a:off x="1225579" y="3637022"/>
            <a:ext cx="6658789" cy="800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6087" t="6184" r="6353" b="6254"/>
          <a:stretch>
            <a:fillRect/>
          </a:stretch>
        </p:blipFill>
        <p:spPr>
          <a:xfrm>
            <a:off x="8117632" y="1929706"/>
            <a:ext cx="936104" cy="936104"/>
          </a:xfrm>
          <a:prstGeom prst="ellipse">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多智能体系统课程</a:t>
            </a:r>
          </a:p>
        </p:txBody>
      </p:sp>
      <p:sp>
        <p:nvSpPr>
          <p:cNvPr id="9" name="矩形 8"/>
          <p:cNvSpPr/>
          <p:nvPr/>
        </p:nvSpPr>
        <p:spPr>
          <a:xfrm>
            <a:off x="0" y="653765"/>
            <a:ext cx="9144000" cy="6204235"/>
          </a:xfrm>
          <a:prstGeom prst="rect">
            <a:avLst/>
          </a:prstGeom>
          <a:solidFill>
            <a:schemeClr val="tx1">
              <a:lumMod val="95000"/>
              <a:lumOff val="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67544" y="1176331"/>
            <a:ext cx="2646878" cy="584775"/>
          </a:xfrm>
          <a:prstGeom prst="rect">
            <a:avLst/>
          </a:prstGeom>
          <a:noFill/>
        </p:spPr>
        <p:txBody>
          <a:bodyPr wrap="none" rtlCol="0">
            <a:spAutoFit/>
          </a:bodyPr>
          <a:lstStyle/>
          <a:p>
            <a:r>
              <a:rPr lang="zh-CN" altLang="en-US" sz="3200" dirty="0">
                <a:solidFill>
                  <a:schemeClr val="lt1"/>
                </a:solidFill>
                <a:latin typeface="微软雅黑" panose="020B0503020204020204" pitchFamily="34" charset="-122"/>
                <a:ea typeface="微软雅黑" panose="020B0503020204020204" pitchFamily="34" charset="-122"/>
              </a:rPr>
              <a:t>多智能体系统</a:t>
            </a:r>
            <a:endParaRPr lang="en-US" altLang="zh-CN" sz="3200" dirty="0">
              <a:solidFill>
                <a:schemeClr val="lt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67544" y="2348880"/>
            <a:ext cx="1856598" cy="461665"/>
          </a:xfrm>
          <a:prstGeom prst="rect">
            <a:avLst/>
          </a:prstGeom>
          <a:noFill/>
        </p:spPr>
        <p:txBody>
          <a:bodyPr wrap="none" rtlCol="0">
            <a:spAutoFit/>
          </a:bodyPr>
          <a:lstStyle/>
          <a:p>
            <a:r>
              <a:rPr lang="en-US" altLang="zh-CN" sz="2400" dirty="0">
                <a:solidFill>
                  <a:schemeClr val="lt1"/>
                </a:solidFill>
                <a:latin typeface="微软雅黑" panose="020B0503020204020204" pitchFamily="34" charset="-122"/>
                <a:ea typeface="微软雅黑" panose="020B0503020204020204" pitchFamily="34" charset="-122"/>
              </a:rPr>
              <a:t>-</a:t>
            </a:r>
            <a:r>
              <a:rPr lang="zh-CN" altLang="en-US" sz="2400" dirty="0">
                <a:solidFill>
                  <a:schemeClr val="lt1"/>
                </a:solidFill>
                <a:latin typeface="微软雅黑" panose="020B0503020204020204" pitchFamily="34" charset="-122"/>
                <a:ea typeface="微软雅黑" panose="020B0503020204020204" pitchFamily="34" charset="-122"/>
              </a:rPr>
              <a:t>多学科交叉</a:t>
            </a:r>
            <a:endParaRPr lang="en-US" altLang="zh-CN" sz="2400" dirty="0">
              <a:solidFill>
                <a:schemeClr val="lt1"/>
              </a:solidFill>
              <a:latin typeface="微软雅黑" panose="020B0503020204020204" pitchFamily="34" charset="-122"/>
              <a:ea typeface="微软雅黑" panose="020B0503020204020204" pitchFamily="34" charset="-122"/>
            </a:endParaRPr>
          </a:p>
        </p:txBody>
      </p:sp>
      <p:sp>
        <p:nvSpPr>
          <p:cNvPr id="12" name="Oval 18"/>
          <p:cNvSpPr/>
          <p:nvPr/>
        </p:nvSpPr>
        <p:spPr>
          <a:xfrm>
            <a:off x="3923928" y="4092748"/>
            <a:ext cx="1440160" cy="1368152"/>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多智能体系统</a:t>
            </a:r>
            <a:endPar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Oval 18"/>
          <p:cNvSpPr/>
          <p:nvPr/>
        </p:nvSpPr>
        <p:spPr>
          <a:xfrm>
            <a:off x="2195736" y="4308772"/>
            <a:ext cx="887466" cy="936104"/>
          </a:xfrm>
          <a:prstGeom prst="ellipse">
            <a:avLst/>
          </a:prstGeom>
          <a:solidFill>
            <a:srgbClr val="00B0F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社会学</a:t>
            </a:r>
            <a:endPar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Oval 18"/>
          <p:cNvSpPr/>
          <p:nvPr/>
        </p:nvSpPr>
        <p:spPr>
          <a:xfrm>
            <a:off x="6133633" y="4344776"/>
            <a:ext cx="812590" cy="864096"/>
          </a:xfrm>
          <a:prstGeom prst="ellipse">
            <a:avLst/>
          </a:prstGeom>
          <a:solidFill>
            <a:srgbClr val="FFC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心理学</a:t>
            </a:r>
            <a:endPar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Oval 18"/>
          <p:cNvSpPr/>
          <p:nvPr/>
        </p:nvSpPr>
        <p:spPr>
          <a:xfrm>
            <a:off x="4131651" y="5708164"/>
            <a:ext cx="1053102" cy="961196"/>
          </a:xfrm>
          <a:prstGeom prst="ellipse">
            <a:avLst/>
          </a:prstGeom>
          <a:solidFill>
            <a:srgbClr val="00B05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经济学</a:t>
            </a:r>
            <a:endPar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Oval 18"/>
          <p:cNvSpPr/>
          <p:nvPr/>
        </p:nvSpPr>
        <p:spPr>
          <a:xfrm>
            <a:off x="3917094" y="2477332"/>
            <a:ext cx="1440160" cy="1368152"/>
          </a:xfrm>
          <a:prstGeom prst="ellipse">
            <a:avLst/>
          </a:prstGeom>
          <a:solidFill>
            <a:srgbClr val="7030A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计算机科学</a:t>
            </a:r>
            <a:endPar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8" name="直接连接符 17"/>
          <p:cNvCxnSpPr/>
          <p:nvPr/>
        </p:nvCxnSpPr>
        <p:spPr>
          <a:xfrm flipV="1">
            <a:off x="526787" y="1761106"/>
            <a:ext cx="7645613" cy="5562"/>
          </a:xfrm>
          <a:prstGeom prst="line">
            <a:avLst/>
          </a:prstGeom>
          <a:ln w="34925">
            <a:solidFill>
              <a:schemeClr val="bg1"/>
            </a:solidFill>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19" name="文本框 18"/>
          <p:cNvSpPr txBox="1"/>
          <p:nvPr/>
        </p:nvSpPr>
        <p:spPr>
          <a:xfrm>
            <a:off x="467544" y="1888558"/>
            <a:ext cx="6473247" cy="461665"/>
          </a:xfrm>
          <a:prstGeom prst="rect">
            <a:avLst/>
          </a:prstGeom>
          <a:noFill/>
        </p:spPr>
        <p:txBody>
          <a:bodyPr wrap="none" rtlCol="0">
            <a:spAutoFit/>
          </a:bodyPr>
          <a:lstStyle/>
          <a:p>
            <a:r>
              <a:rPr lang="en-US" altLang="zh-CN" sz="2400" dirty="0">
                <a:solidFill>
                  <a:schemeClr val="lt1"/>
                </a:solidFill>
                <a:latin typeface="微软雅黑" panose="020B0503020204020204" pitchFamily="34" charset="-122"/>
                <a:ea typeface="微软雅黑" panose="020B0503020204020204" pitchFamily="34" charset="-122"/>
              </a:rPr>
              <a:t>-</a:t>
            </a:r>
            <a:r>
              <a:rPr lang="zh-CN" altLang="en-US" sz="2400" dirty="0">
                <a:solidFill>
                  <a:schemeClr val="lt1"/>
                </a:solidFill>
                <a:latin typeface="微软雅黑" panose="020B0503020204020204" pitchFamily="34" charset="-122"/>
                <a:ea typeface="微软雅黑" panose="020B0503020204020204" pitchFamily="34" charset="-122"/>
              </a:rPr>
              <a:t>基于计算机学科的应用技术，人工智能子方向</a:t>
            </a:r>
            <a:endParaRPr lang="en-US" altLang="zh-CN" sz="2400" dirty="0">
              <a:solidFill>
                <a:schemeClr val="lt1"/>
              </a:solidFill>
              <a:latin typeface="微软雅黑" panose="020B0503020204020204" pitchFamily="34" charset="-122"/>
              <a:ea typeface="微软雅黑" panose="020B0503020204020204" pitchFamily="34" charset="-122"/>
            </a:endParaRPr>
          </a:p>
        </p:txBody>
      </p:sp>
      <p:cxnSp>
        <p:nvCxnSpPr>
          <p:cNvPr id="21" name="直接连接符 20"/>
          <p:cNvCxnSpPr>
            <a:stCxn id="13" idx="6"/>
            <a:endCxn id="12" idx="2"/>
          </p:cNvCxnSpPr>
          <p:nvPr/>
        </p:nvCxnSpPr>
        <p:spPr>
          <a:xfrm>
            <a:off x="3083202" y="4776824"/>
            <a:ext cx="840726" cy="0"/>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4" idx="2"/>
          </p:cNvCxnSpPr>
          <p:nvPr/>
        </p:nvCxnSpPr>
        <p:spPr>
          <a:xfrm>
            <a:off x="5357254" y="4776824"/>
            <a:ext cx="776379" cy="0"/>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7" idx="4"/>
            <a:endCxn id="12" idx="0"/>
          </p:cNvCxnSpPr>
          <p:nvPr/>
        </p:nvCxnSpPr>
        <p:spPr>
          <a:xfrm>
            <a:off x="4637174" y="3845484"/>
            <a:ext cx="6834" cy="247264"/>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51368" y="5460900"/>
            <a:ext cx="6834" cy="247264"/>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6" y="2780928"/>
            <a:ext cx="9145016" cy="1846585"/>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83568" y="3212976"/>
            <a:ext cx="7644638" cy="854080"/>
          </a:xfrm>
          <a:prstGeom prst="rect">
            <a:avLst/>
          </a:prstGeom>
          <a:noFill/>
        </p:spPr>
        <p:txBody>
          <a:bodyPr wrap="square" rtlCol="0">
            <a:spAutoFit/>
          </a:bodyPr>
          <a:lstStyle/>
          <a:p>
            <a:pPr algn="ctr"/>
            <a:r>
              <a:rPr lang="zh-CN" altLang="en-US" sz="4950" b="1" dirty="0">
                <a:solidFill>
                  <a:schemeClr val="bg1"/>
                </a:solidFill>
                <a:latin typeface="微软雅黑" panose="020B0503020204020204" pitchFamily="34" charset="-122"/>
                <a:ea typeface="微软雅黑" panose="020B0503020204020204" pitchFamily="34" charset="-122"/>
              </a:rPr>
              <a:t>智能体（</a:t>
            </a:r>
            <a:r>
              <a:rPr lang="en-US" altLang="zh-CN" sz="4950" b="1" dirty="0">
                <a:solidFill>
                  <a:schemeClr val="bg1"/>
                </a:solidFill>
                <a:latin typeface="微软雅黑" panose="020B0503020204020204" pitchFamily="34" charset="-122"/>
                <a:ea typeface="微软雅黑" panose="020B0503020204020204" pitchFamily="34" charset="-122"/>
              </a:rPr>
              <a:t>Agent</a:t>
            </a:r>
            <a:r>
              <a:rPr lang="zh-CN" altLang="en-US" sz="4950" b="1" dirty="0">
                <a:solidFill>
                  <a:schemeClr val="bg1"/>
                </a:solidFill>
                <a:latin typeface="微软雅黑" panose="020B0503020204020204" pitchFamily="34" charset="-122"/>
                <a:ea typeface="微软雅黑" panose="020B0503020204020204" pitchFamily="34" charset="-122"/>
              </a:rPr>
              <a:t>）</a:t>
            </a:r>
          </a:p>
        </p:txBody>
      </p:sp>
      <p:sp>
        <p:nvSpPr>
          <p:cNvPr id="9" name="任意多边形 8"/>
          <p:cNvSpPr/>
          <p:nvPr/>
        </p:nvSpPr>
        <p:spPr>
          <a:xfrm>
            <a:off x="251520" y="1988840"/>
            <a:ext cx="1271112" cy="1152128"/>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800" b="1" dirty="0">
                <a:latin typeface="Segoe UI" panose="020B0502040204020203" charset="0"/>
                <a:ea typeface="华文隶书" panose="02010800040101010101" pitchFamily="2" charset="-122"/>
              </a:rPr>
              <a:t>1</a:t>
            </a:r>
            <a:endParaRPr lang="zh-CN" altLang="en-US" sz="8800" b="1" dirty="0">
              <a:latin typeface="Segoe UI" panose="020B0502040204020203" charset="0"/>
              <a:ea typeface="华文隶书" panose="02010800040101010101" pitchFamily="2"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6087" t="6184" r="6353" b="6254"/>
          <a:stretch>
            <a:fillRect/>
          </a:stretch>
        </p:blipFill>
        <p:spPr>
          <a:xfrm>
            <a:off x="7956376" y="2316342"/>
            <a:ext cx="936104" cy="936104"/>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概念起源</a:t>
            </a:r>
          </a:p>
        </p:txBody>
      </p:sp>
      <p:sp>
        <p:nvSpPr>
          <p:cNvPr id="8" name="Oval 18"/>
          <p:cNvSpPr/>
          <p:nvPr/>
        </p:nvSpPr>
        <p:spPr>
          <a:xfrm>
            <a:off x="683568" y="944770"/>
            <a:ext cx="1800200" cy="1728968"/>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ctor</a:t>
            </a:r>
            <a:endPar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9" name="直接连接符 8"/>
          <p:cNvCxnSpPr/>
          <p:nvPr/>
        </p:nvCxnSpPr>
        <p:spPr>
          <a:xfrm>
            <a:off x="5004048" y="3772064"/>
            <a:ext cx="3706461" cy="0"/>
          </a:xfrm>
          <a:prstGeom prst="line">
            <a:avLst/>
          </a:prstGeom>
          <a:ln w="34925">
            <a:solidFill>
              <a:schemeClr val="bg1"/>
            </a:solidFill>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4" name="文本框 3"/>
          <p:cNvSpPr txBox="1"/>
          <p:nvPr/>
        </p:nvSpPr>
        <p:spPr>
          <a:xfrm>
            <a:off x="5076056" y="3270221"/>
            <a:ext cx="3744416"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Carl Hewitt,   MIT 1977</a:t>
            </a:r>
            <a:endParaRPr lang="zh-CN" altLang="en-US" sz="24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763688" y="3893567"/>
            <a:ext cx="6984776" cy="615553"/>
          </a:xfrm>
          <a:prstGeom prst="rect">
            <a:avLst/>
          </a:prstGeom>
          <a:noFill/>
        </p:spPr>
        <p:txBody>
          <a:bodyPr wrap="square" rtlCol="0">
            <a:spAutoFit/>
          </a:bodyPr>
          <a:lstStyle/>
          <a:p>
            <a:pPr algn="r"/>
            <a:r>
              <a:rPr lang="en-US" altLang="zh-CN" sz="1600" b="1" dirty="0">
                <a:latin typeface="微软雅黑" panose="020B0503020204020204" pitchFamily="34" charset="-122"/>
                <a:ea typeface="微软雅黑" panose="020B0503020204020204" pitchFamily="34" charset="-122"/>
              </a:rPr>
              <a:t>Viewing Control  Structures as Patterns of Passing Messages</a:t>
            </a:r>
          </a:p>
          <a:p>
            <a:pPr algn="r"/>
            <a:r>
              <a:rPr lang="en-US" altLang="zh-CN" b="1" i="1" dirty="0">
                <a:solidFill>
                  <a:srgbClr val="162BAA"/>
                </a:solidFill>
                <a:latin typeface="微软雅黑" panose="020B0503020204020204" pitchFamily="34" charset="-122"/>
                <a:ea typeface="微软雅黑" panose="020B0503020204020204" pitchFamily="34" charset="-122"/>
              </a:rPr>
              <a:t>Artificial Intelligence</a:t>
            </a:r>
            <a:r>
              <a:rPr lang="en-US" altLang="zh-CN" sz="1600" b="1" dirty="0">
                <a:solidFill>
                  <a:srgbClr val="162BAA"/>
                </a:solidFill>
                <a:latin typeface="微软雅黑" panose="020B0503020204020204" pitchFamily="34" charset="-122"/>
                <a:ea typeface="微软雅黑" panose="020B0503020204020204" pitchFamily="34" charset="-122"/>
              </a:rPr>
              <a:t>, 8(3):323-364,1977</a:t>
            </a:r>
            <a:endParaRPr lang="zh-CN" altLang="en-US" sz="1600" b="1" dirty="0">
              <a:solidFill>
                <a:srgbClr val="162BAA"/>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05922" y="4781963"/>
            <a:ext cx="5544616"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Actor </a:t>
            </a:r>
            <a:r>
              <a:rPr lang="zh-CN" altLang="en-US" sz="2400" b="1" dirty="0">
                <a:latin typeface="微软雅黑" panose="020B0503020204020204" pitchFamily="34" charset="-122"/>
                <a:ea typeface="微软雅黑" panose="020B0503020204020204" pitchFamily="34" charset="-122"/>
              </a:rPr>
              <a:t>模型</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t="6484"/>
          <a:stretch>
            <a:fillRect/>
          </a:stretch>
        </p:blipFill>
        <p:spPr>
          <a:xfrm>
            <a:off x="6156176" y="944770"/>
            <a:ext cx="2372571" cy="2227977"/>
          </a:xfrm>
          <a:prstGeom prst="rect">
            <a:avLst/>
          </a:prstGeom>
        </p:spPr>
      </p:pic>
      <p:sp>
        <p:nvSpPr>
          <p:cNvPr id="15" name="矩形 14"/>
          <p:cNvSpPr/>
          <p:nvPr/>
        </p:nvSpPr>
        <p:spPr>
          <a:xfrm>
            <a:off x="2411760" y="5385905"/>
            <a:ext cx="6804756" cy="1200329"/>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Actor </a:t>
            </a:r>
            <a:r>
              <a:rPr lang="zh-CN" altLang="en-US" sz="2400" b="1" dirty="0">
                <a:latin typeface="微软雅黑" panose="020B0503020204020204" pitchFamily="34" charset="-122"/>
                <a:ea typeface="微软雅黑" panose="020B0503020204020204" pitchFamily="34" charset="-122"/>
              </a:rPr>
              <a:t>的特征： 具有一定的计算智能；</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具有交互性（消息发送及反馈）</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827584" y="4327757"/>
            <a:ext cx="2088232" cy="461665"/>
          </a:xfrm>
          <a:prstGeom prst="rect">
            <a:avLst/>
          </a:prstGeom>
          <a:solidFill>
            <a:schemeClr val="accent6">
              <a:lumMod val="75000"/>
            </a:schemeClr>
          </a:solidFill>
        </p:spPr>
        <p:txBody>
          <a:bodyPr wrap="square" rtlCol="0">
            <a:spAutoFit/>
          </a:bodyPr>
          <a:lstStyle/>
          <a:p>
            <a:r>
              <a:rPr lang="en-US" altLang="zh-CN" sz="2400" b="1" u="sng" dirty="0">
                <a:latin typeface="微软雅黑" panose="020B0503020204020204" pitchFamily="34" charset="-122"/>
                <a:ea typeface="微软雅黑" panose="020B0503020204020204" pitchFamily="34" charset="-122"/>
              </a:rPr>
              <a:t>Agent</a:t>
            </a:r>
            <a:r>
              <a:rPr lang="zh-CN" altLang="en-US" sz="2400" b="1" u="sng" dirty="0">
                <a:latin typeface="微软雅黑" panose="020B0503020204020204" pitchFamily="34" charset="-122"/>
                <a:ea typeface="微软雅黑" panose="020B0503020204020204" pitchFamily="34" charset="-122"/>
              </a:rPr>
              <a:t>的雏形</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最早的</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概念</a:t>
            </a:r>
          </a:p>
        </p:txBody>
      </p:sp>
      <p:sp>
        <p:nvSpPr>
          <p:cNvPr id="8" name="Oval 18"/>
          <p:cNvSpPr/>
          <p:nvPr/>
        </p:nvSpPr>
        <p:spPr>
          <a:xfrm>
            <a:off x="683568" y="944770"/>
            <a:ext cx="1800200" cy="1728968"/>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endParaRPr 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9" name="直接连接符 8"/>
          <p:cNvCxnSpPr/>
          <p:nvPr/>
        </p:nvCxnSpPr>
        <p:spPr>
          <a:xfrm>
            <a:off x="4932040" y="4160267"/>
            <a:ext cx="3706461" cy="0"/>
          </a:xfrm>
          <a:prstGeom prst="line">
            <a:avLst/>
          </a:prstGeom>
          <a:ln w="34925">
            <a:solidFill>
              <a:schemeClr val="bg1"/>
            </a:solidFill>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4" name="文本框 3"/>
          <p:cNvSpPr txBox="1"/>
          <p:nvPr/>
        </p:nvSpPr>
        <p:spPr>
          <a:xfrm>
            <a:off x="5436096" y="3659448"/>
            <a:ext cx="3744416" cy="461665"/>
          </a:xfrm>
          <a:prstGeom prst="rect">
            <a:avLst/>
          </a:prstGeom>
          <a:noFill/>
        </p:spPr>
        <p:txBody>
          <a:bodyPr wrap="square" rtlCol="0">
            <a:spAutoFit/>
          </a:bodyPr>
          <a:lstStyle/>
          <a:p>
            <a:r>
              <a:rPr lang="en-US" altLang="zh-CN" sz="2400" b="1" dirty="0" err="1">
                <a:latin typeface="微软雅黑" panose="020B0503020204020204" pitchFamily="34" charset="-122"/>
                <a:ea typeface="微软雅黑" panose="020B0503020204020204" pitchFamily="34" charset="-122"/>
              </a:rPr>
              <a:t>Mavin</a:t>
            </a:r>
            <a:r>
              <a:rPr lang="en-US" altLang="zh-CN" sz="2400" b="1" dirty="0">
                <a:latin typeface="微软雅黑" panose="020B0503020204020204" pitchFamily="34" charset="-122"/>
                <a:ea typeface="微软雅黑" panose="020B0503020204020204" pitchFamily="34" charset="-122"/>
              </a:rPr>
              <a:t> Minsky, 1988</a:t>
            </a:r>
            <a:endParaRPr lang="zh-CN" altLang="en-US" sz="24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691680" y="4181018"/>
            <a:ext cx="6984776" cy="400110"/>
          </a:xfrm>
          <a:prstGeom prst="rect">
            <a:avLst/>
          </a:prstGeom>
          <a:noFill/>
        </p:spPr>
        <p:txBody>
          <a:bodyPr wrap="square" rtlCol="0">
            <a:spAutoFit/>
          </a:bodyPr>
          <a:lstStyle/>
          <a:p>
            <a:pPr algn="r"/>
            <a:r>
              <a:rPr lang="en-US" altLang="zh-CN" sz="2000" b="1" dirty="0">
                <a:solidFill>
                  <a:srgbClr val="162BAA"/>
                </a:solidFill>
                <a:latin typeface="微软雅黑" panose="020B0503020204020204" pitchFamily="34" charset="-122"/>
                <a:ea typeface="微软雅黑" panose="020B0503020204020204" pitchFamily="34" charset="-122"/>
              </a:rPr>
              <a:t>Society of Mind</a:t>
            </a:r>
            <a:endParaRPr lang="zh-CN" altLang="en-US" sz="2000" b="1" dirty="0">
              <a:solidFill>
                <a:srgbClr val="162BAA"/>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11560" y="3933056"/>
            <a:ext cx="3312368" cy="461665"/>
          </a:xfrm>
          <a:prstGeom prst="rect">
            <a:avLst/>
          </a:prstGeom>
          <a:solidFill>
            <a:schemeClr val="accent6">
              <a:lumMod val="75000"/>
            </a:schemeClr>
          </a:solidFill>
        </p:spPr>
        <p:txBody>
          <a:bodyPr wrap="square" rtlCol="0">
            <a:spAutoFit/>
          </a:bodyPr>
          <a:lstStyle/>
          <a:p>
            <a:r>
              <a:rPr lang="zh-CN" altLang="en-US" sz="2400" b="1" u="sng" dirty="0">
                <a:latin typeface="微软雅黑" panose="020B0503020204020204" pitchFamily="34" charset="-122"/>
                <a:ea typeface="微软雅黑" panose="020B0503020204020204" pitchFamily="34" charset="-122"/>
              </a:rPr>
              <a:t>最早提出的</a:t>
            </a:r>
            <a:r>
              <a:rPr lang="en-US" altLang="zh-CN" sz="2400" b="1" u="sng" dirty="0">
                <a:latin typeface="微软雅黑" panose="020B0503020204020204" pitchFamily="34" charset="-122"/>
                <a:ea typeface="微软雅黑" panose="020B0503020204020204" pitchFamily="34" charset="-122"/>
              </a:rPr>
              <a:t>Agent</a:t>
            </a:r>
            <a:r>
              <a:rPr lang="zh-CN" altLang="en-US" sz="2400" b="1" u="sng" dirty="0">
                <a:latin typeface="微软雅黑" panose="020B0503020204020204" pitchFamily="34" charset="-122"/>
                <a:ea typeface="微软雅黑" panose="020B0503020204020204" pitchFamily="34" charset="-122"/>
              </a:rPr>
              <a:t>概念</a:t>
            </a:r>
          </a:p>
        </p:txBody>
      </p:sp>
      <p:sp>
        <p:nvSpPr>
          <p:cNvPr id="5" name="矩形 4"/>
          <p:cNvSpPr/>
          <p:nvPr/>
        </p:nvSpPr>
        <p:spPr>
          <a:xfrm>
            <a:off x="605262" y="4581128"/>
            <a:ext cx="8352928" cy="2491740"/>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Agent-Society</a:t>
            </a:r>
          </a:p>
          <a:p>
            <a:r>
              <a:rPr lang="zh-CN" altLang="en-US" sz="2400" b="1" dirty="0">
                <a:latin typeface="微软雅黑" panose="020B0503020204020204" pitchFamily="34" charset="-122"/>
                <a:ea typeface="微软雅黑" panose="020B0503020204020204" pitchFamily="34" charset="-122"/>
              </a:rPr>
              <a:t>社会中的个体通过交互得到问题的求解，个体就是“</a:t>
            </a:r>
            <a:r>
              <a:rPr lang="en-US" altLang="zh-CN" sz="2400" b="1" dirty="0">
                <a:latin typeface="微软雅黑" panose="020B0503020204020204" pitchFamily="34" charset="-122"/>
                <a:ea typeface="微软雅黑" panose="020B0503020204020204" pitchFamily="34" charset="-122"/>
              </a:rPr>
              <a:t>Agent”</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r>
              <a:rPr lang="zh-CN" altLang="en-US" b="1" i="1" dirty="0"/>
              <a:t>“</a:t>
            </a:r>
            <a:r>
              <a:rPr lang="en-US" altLang="zh-CN" b="1" i="1" dirty="0"/>
              <a:t>Intelligence is not the product of any singular mechanism but comes from the managed interaction of a diverse variety of resourceful agents.</a:t>
            </a:r>
            <a:r>
              <a:rPr lang="zh-CN" altLang="en-US" b="1" i="1" dirty="0"/>
              <a:t>”</a:t>
            </a:r>
            <a:endParaRPr lang="en-US" altLang="zh-CN" sz="2400" b="1" i="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t="18672" b="6636"/>
          <a:stretch>
            <a:fillRect/>
          </a:stretch>
        </p:blipFill>
        <p:spPr>
          <a:xfrm>
            <a:off x="3707904" y="969100"/>
            <a:ext cx="4912853" cy="2591632"/>
          </a:xfrm>
          <a:prstGeom prst="rect">
            <a:avLst/>
          </a:prstGeom>
        </p:spPr>
      </p:pic>
    </p:spTree>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648*189"/>
  <p:tag name="TABLE_ENDDRAG_RECT" val="48*309*648*18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3026</TotalTime>
  <Words>2344</Words>
  <Application>Microsoft Office PowerPoint</Application>
  <PresentationFormat>全屏显示(4:3)</PresentationFormat>
  <Paragraphs>359</Paragraphs>
  <Slides>48</Slides>
  <Notes>43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-apple-system</vt:lpstr>
      <vt:lpstr>Helvetica Neue</vt:lpstr>
      <vt:lpstr>system-ui</vt:lpstr>
      <vt:lpstr>仿宋</vt:lpstr>
      <vt:lpstr>微软雅黑</vt:lpstr>
      <vt:lpstr>Arial</vt:lpstr>
      <vt:lpstr>Calibri</vt:lpstr>
      <vt:lpstr>Mongolian Baiti</vt:lpstr>
      <vt:lpstr>Segoe UI</vt:lpstr>
      <vt:lpstr>Wingdings</vt:lpstr>
      <vt:lpstr>等线</vt:lpstr>
      <vt:lpstr>Office 主题</vt:lpstr>
      <vt:lpstr>PowerPoint 演示文稿</vt:lpstr>
      <vt:lpstr>PowerPoint 演示文稿</vt:lpstr>
      <vt:lpstr>PowerPoint 演示文稿</vt:lpstr>
      <vt:lpstr>考核</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讨论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792</cp:revision>
  <dcterms:created xsi:type="dcterms:W3CDTF">2014-11-04T04:36:00Z</dcterms:created>
  <dcterms:modified xsi:type="dcterms:W3CDTF">2024-02-22T17:06:09Z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6CAF5897C2C641C2956EB5B38B883650</vt:lpwstr>
  </property>
  <property fmtid="{D5CDD505-2E9C-101B-9397-08002B2CF9AE}" pid="3" name="KSOProductBuildVer">
    <vt:lpwstr>2052-11.1.0.11365</vt:lpwstr>
  </property>
</Properties>
</file>